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6" r:id="rId3"/>
    <p:sldId id="529" r:id="rId4"/>
    <p:sldId id="531" r:id="rId5"/>
    <p:sldId id="532" r:id="rId6"/>
    <p:sldId id="535" r:id="rId7"/>
    <p:sldId id="537" r:id="rId8"/>
    <p:sldId id="539" r:id="rId9"/>
    <p:sldId id="548" r:id="rId10"/>
    <p:sldId id="549" r:id="rId11"/>
    <p:sldId id="550" r:id="rId12"/>
    <p:sldId id="551" r:id="rId13"/>
    <p:sldId id="552" r:id="rId14"/>
    <p:sldId id="554" r:id="rId15"/>
    <p:sldId id="556" r:id="rId16"/>
    <p:sldId id="555" r:id="rId17"/>
    <p:sldId id="557" r:id="rId18"/>
    <p:sldId id="558" r:id="rId19"/>
    <p:sldId id="559" r:id="rId20"/>
    <p:sldId id="560" r:id="rId21"/>
    <p:sldId id="561" r:id="rId22"/>
    <p:sldId id="538" r:id="rId23"/>
    <p:sldId id="533" r:id="rId24"/>
    <p:sldId id="534" r:id="rId25"/>
    <p:sldId id="565" r:id="rId26"/>
    <p:sldId id="542" r:id="rId27"/>
    <p:sldId id="544" r:id="rId28"/>
    <p:sldId id="545" r:id="rId29"/>
    <p:sldId id="562" r:id="rId30"/>
    <p:sldId id="528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D42C3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16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F9D8068-7F91-4676-AD5D-87BE0571E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A0C315-026A-48EC-AD30-BA739BBFA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C745-4ECE-43F4-B423-A24D8DD59CB0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546EFA-2884-4368-9F7E-BB83D11132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EE87F3-B65B-430E-B8E5-3E9C6CD395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A71F-3F2B-4C5D-8272-A5EB17F7F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83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542C-4E75-4A58-8471-17748DA2EE15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B012-C1A5-4CEF-BF72-4A8DD1354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95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02D47-166F-4C69-877B-5EBE63C12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5E97EB-F606-46A7-A8EA-4824343DC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D91872-6A8A-455A-BDFD-08D658FD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2992C2-CEAD-48B5-A2E6-0150782A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0DD9B-4FDC-4F7C-BA8E-BF928649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9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D7BA8-FF64-4537-987B-4AE153FF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D3C32A-A35D-401B-87D5-F60E346BB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66FF4-F4C3-452B-ACB1-AE030023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CDA96F-3EEC-4C6D-BD1C-56F3540A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777B6A-813E-4E05-8C12-59DBC80D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90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C0FFAE-C5EF-4BF8-B3E0-879FCFD94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D34FC7-481F-4C8D-855F-D95C241C5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4F00CE-FF1B-4760-B261-464605C0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6F23C5-D9DE-48F9-BAA8-1FBA1C8D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2DB36E-CFD2-4E8C-8BDD-20C43258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11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C4423-FD6A-4E9B-8951-62D6A762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CF2AF-13EA-403B-BA68-19C18BB1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3F9126-A357-4917-B10A-66175307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681A48-7A20-458B-81BF-8CD31F3F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Giuseppe Di Battista – WALCOM 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C375C-8407-44B9-BF72-31198634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0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E60DD-7032-496C-ABAC-CB178576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03EA7-3A28-4C3D-98C3-BF380295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4536B-F11D-49EF-BB79-6B7CD030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FA3052-8485-4C4A-9E5E-A89EA38D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54318-2253-4C3A-A436-C3C7556E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74EE8-1F66-4D66-95CE-665F1A7B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4A409-6904-4CC9-A3B7-B5D6E71FD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780BA3-D0AF-4E45-811E-445D9D0F9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4FAF83-4704-4C04-8212-15000372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DEDBF4-1D77-4F49-B741-C6EB4DA8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45F2EA-2B8B-4659-A9CA-1136B04E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4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5AF8A-8FD0-43A4-AC4F-C2AAA843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2E67AB-A235-41A2-8F26-918C5953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5C1C86-53FA-4723-AA80-00F345191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6693E7-7193-4B65-BABE-2AD6DA8E0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08D242-F74D-474F-AFA0-381E9D353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ECE301-3A4A-4841-9A5F-9561F5B9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650898-F0D3-468C-85A7-3C878C8A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E8B96B-BFC1-43F8-9391-FA74428E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8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58085-B999-4F95-AB22-1DC14CB1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066BB4-0A4B-46AA-8E0E-C7B2876B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7ADD1C-503C-4063-AB21-C42EA8DD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376D3E-7406-413C-A533-62C33F43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9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26A39F-376C-4DCC-8136-0A6B4BAF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BB08C5-F57E-4647-9E41-0CCB43A7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Giuseppe Di Battista – WALCOM 2018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CFF3CF-BC52-49EA-A9AD-514CBCCF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7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C1C0E-D8D1-4D68-A0B7-CCDAB6D5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C0E97C-87D1-469D-97EE-75D6573E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D27960-6F48-4E12-B9F1-F5C042F7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7D279E-43A5-43C8-8FE3-E791CF32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0B41D6-B6B9-41CF-9852-BCBC9A58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D3FBB2-E769-4F64-97CB-100DC106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C4ED22-CEF5-4CD0-9CCA-5338F2D7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45DE09-4A12-4895-8BE2-21537CB87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EE2C9D-01CF-438F-8B79-8A8DC2738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881EC-B9FA-43D5-930A-DF5AB7F5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5D3E3E-FA7C-40C6-8669-EAD04A04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C8D947-7B05-425A-A0BE-0B0E76B5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5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639028-47DE-4157-89B5-0AD36556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03137B-C74A-46D3-B884-A8FFA2BC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397B34-D11A-4CCC-8D2B-DE26A4F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E2BC-86C1-4818-821D-F7A64F6D71D7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408B5-DCCA-4E6D-8011-5422AD977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75A7BC-88C4-4D88-9A24-3ED0A26C9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3BD9-D56F-474D-84FD-E04FFB8A8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23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27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8.jpg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8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0D5B0-56DD-4591-A68C-D489C3C8E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90" y="1887984"/>
            <a:ext cx="11405782" cy="1238103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5000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Tutte</a:t>
            </a:r>
            <a:r>
              <a:rPr lang="en-US" sz="5000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to Floater and </a:t>
            </a:r>
            <a:r>
              <a:rPr lang="en-US" sz="5000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Gotsman</a:t>
            </a:r>
            <a:r>
              <a:rPr lang="en-US" sz="5000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5000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</a:br>
            <a:r>
              <a:rPr lang="en-US" sz="5000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On the Resolution of Planar Straight-line Drawings and Morphs</a:t>
            </a:r>
            <a:endParaRPr lang="it-IT" sz="5000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19BCB08-DF5D-4923-B314-A3DBB72F1F1D}"/>
              </a:ext>
            </a:extLst>
          </p:cNvPr>
          <p:cNvSpPr txBox="1">
            <a:spLocks/>
          </p:cNvSpPr>
          <p:nvPr/>
        </p:nvSpPr>
        <p:spPr>
          <a:xfrm>
            <a:off x="4296389" y="5677936"/>
            <a:ext cx="2877938" cy="700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8A208"/>
                </a:solidFill>
              </a:rPr>
              <a:t>GD 2021</a:t>
            </a:r>
            <a:endParaRPr lang="en-US" b="1" dirty="0">
              <a:solidFill>
                <a:srgbClr val="F8A208"/>
              </a:solidFill>
            </a:endParaRP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5909C270-9DD2-4C08-BF96-3D04F6B2FE48}"/>
              </a:ext>
            </a:extLst>
          </p:cNvPr>
          <p:cNvSpPr txBox="1">
            <a:spLocks/>
          </p:cNvSpPr>
          <p:nvPr/>
        </p:nvSpPr>
        <p:spPr>
          <a:xfrm>
            <a:off x="1385794" y="3316818"/>
            <a:ext cx="8985662" cy="82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8A208"/>
                </a:solidFill>
              </a:rPr>
              <a:t>Giuseppe Di Battista and Fabrizio Frati</a:t>
            </a:r>
            <a:endParaRPr lang="en-US" b="1" dirty="0">
              <a:solidFill>
                <a:srgbClr val="F8A208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15822B2-46F9-4A98-8C06-F01C240B6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6" y="4250176"/>
            <a:ext cx="2136124" cy="10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First idea: Far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away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neighbors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359207"/>
                <a:ext cx="8660331" cy="1385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Can an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say</a:t>
                </a:r>
                <a:r>
                  <a:rPr lang="it-IT" dirty="0">
                    <a:solidFill>
                      <a:srgbClr val="0070C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a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highʼʼ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359207"/>
                <a:ext cx="8660331" cy="1385255"/>
              </a:xfrm>
              <a:prstGeom prst="rect">
                <a:avLst/>
              </a:prstGeom>
              <a:blipFill>
                <a:blip r:embed="rId2"/>
                <a:stretch>
                  <a:fillRect l="-1759" t="-8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88E636DB-4D07-4E5B-A3BA-3A7B5D7442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507" y="2682765"/>
                <a:ext cx="10515599" cy="746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If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only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if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a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lowʼʼ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!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88E636DB-4D07-4E5B-A3BA-3A7B5D744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7" y="2682765"/>
                <a:ext cx="10515599" cy="746235"/>
              </a:xfrm>
              <a:prstGeom prst="rect">
                <a:avLst/>
              </a:prstGeom>
              <a:blipFill>
                <a:blip r:embed="rId3"/>
                <a:stretch>
                  <a:fillRect l="-1449" t="-162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493AC65E-56E4-43D8-88B7-E2A17CB0E6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507" y="3539992"/>
                <a:ext cx="8681545" cy="31038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Indeed, from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𝑣𝑢</m:t>
                                </m:r>
                              </m:sub>
                            </m:sSub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we get that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𝑣𝑢</m:t>
                            </m:r>
                          </m:sub>
                        </m:s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has large positive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which has hence to be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</a:t>
                </a:r>
                <a:r>
                  <a:rPr lang="en-US" dirty="0">
                    <a:solidFill>
                      <a:srgbClr val="0070C0"/>
                    </a:solidFill>
                  </a:rPr>
                  <a:t>balanced</a:t>
                </a:r>
                <a:r>
                  <a:rPr lang="it-IT" dirty="0" err="1">
                    <a:solidFill>
                      <a:srgbClr val="0070C0"/>
                    </a:solidFill>
                  </a:rPr>
                  <a:t>ʼʼ</a:t>
                </a:r>
                <a:r>
                  <a:rPr lang="en-US" dirty="0">
                    <a:solidFill>
                      <a:srgbClr val="0070C0"/>
                    </a:solidFill>
                  </a:rPr>
                  <a:t> by a large negative contribution.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493AC65E-56E4-43D8-88B7-E2A17CB0E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7" y="3539992"/>
                <a:ext cx="8681545" cy="3103809"/>
              </a:xfrm>
              <a:prstGeom prst="rect">
                <a:avLst/>
              </a:prstGeom>
              <a:blipFill>
                <a:blip r:embed="rId4"/>
                <a:stretch>
                  <a:fillRect l="-1756" t="-2554" r="-24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E80C71DD-7F08-45F8-90AC-69C69AF8F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70" y="1253659"/>
            <a:ext cx="2209992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7EA4027-1DEB-4F7A-A95B-DDA9D0FEB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2450309"/>
            <a:ext cx="3625612" cy="4179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346C86-158D-422F-8D4B-6C6F658B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57" y="2450309"/>
            <a:ext cx="4680000" cy="41781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Second idea: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Biconnectivity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helps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359206"/>
                <a:ext cx="11414114" cy="3023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Consider a </a:t>
                </a:r>
                <a:r>
                  <a:rPr lang="it-IT" i="1" dirty="0" err="1">
                    <a:solidFill>
                      <a:srgbClr val="0070C0"/>
                    </a:solidFill>
                  </a:rPr>
                  <a:t>biconnected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subgraph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How </a:t>
                </a:r>
                <a:r>
                  <a:rPr lang="it-IT" dirty="0" err="1">
                    <a:solidFill>
                      <a:srgbClr val="0070C0"/>
                    </a:solidFill>
                  </a:rPr>
                  <a:t>many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can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ʽʽmuch higherʼʼ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359206"/>
                <a:ext cx="11414114" cy="3023607"/>
              </a:xfrm>
              <a:prstGeom prst="rect">
                <a:avLst/>
              </a:prstGeom>
              <a:blipFill>
                <a:blip r:embed="rId4"/>
                <a:stretch>
                  <a:fillRect l="-1335" t="-40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8E636DB-4D07-4E5B-A3BA-3A7B5D744251}"/>
              </a:ext>
            </a:extLst>
          </p:cNvPr>
          <p:cNvSpPr txBox="1">
            <a:spLocks/>
          </p:cNvSpPr>
          <p:nvPr/>
        </p:nvSpPr>
        <p:spPr>
          <a:xfrm>
            <a:off x="2494899" y="4405696"/>
            <a:ext cx="3278032" cy="74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At </a:t>
            </a:r>
            <a:r>
              <a:rPr lang="it-IT" dirty="0" err="1">
                <a:solidFill>
                  <a:srgbClr val="0070C0"/>
                </a:solidFill>
              </a:rPr>
              <a:t>most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two</a:t>
            </a:r>
            <a:r>
              <a:rPr lang="it-IT" dirty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D6C152F-C75E-46CC-AF0C-FB79BC769D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1419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The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-extent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 is at most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rgbClr val="D42C3C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D6C152F-C75E-46CC-AF0C-FB79BC769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14199"/>
                <a:ext cx="10515600" cy="1325563"/>
              </a:xfrm>
              <a:blipFill>
                <a:blip r:embed="rId2"/>
                <a:stretch>
                  <a:fillRect b="-4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422268"/>
                <a:ext cx="11414114" cy="1252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Define a </a:t>
                </a:r>
                <a:r>
                  <a:rPr lang="it-IT" dirty="0" err="1">
                    <a:solidFill>
                      <a:srgbClr val="0070C0"/>
                    </a:solidFill>
                  </a:rPr>
                  <a:t>sequence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induced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subgraphs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satisfying the following </a:t>
                </a:r>
                <a:r>
                  <a:rPr lang="it-IT" dirty="0" err="1">
                    <a:solidFill>
                      <a:srgbClr val="0070C0"/>
                    </a:solidFill>
                  </a:rPr>
                  <a:t>properties</a:t>
                </a:r>
                <a:r>
                  <a:rPr lang="it-IT" dirty="0">
                    <a:solidFill>
                      <a:srgbClr val="0070C0"/>
                    </a:solidFill>
                  </a:rPr>
                  <a:t> (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be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restriction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422268"/>
                <a:ext cx="11414114" cy="1252612"/>
              </a:xfrm>
              <a:prstGeom prst="rect">
                <a:avLst/>
              </a:prstGeom>
              <a:blipFill>
                <a:blip r:embed="rId3"/>
                <a:stretch>
                  <a:fillRect l="-1335" t="-9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A87DF17C-6159-4B1F-AB8D-2DFFA82612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50" y="2686138"/>
                <a:ext cx="11414114" cy="795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biconnected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vertices</a:t>
                </a:r>
                <a:r>
                  <a:rPr lang="it-IT" sz="2800" dirty="0">
                    <a:solidFill>
                      <a:srgbClr val="0070C0"/>
                    </a:solidFill>
                  </a:rPr>
                  <a:t>;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A87DF17C-6159-4B1F-AB8D-2DFFA826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0" y="2686138"/>
                <a:ext cx="11414114" cy="795414"/>
              </a:xfrm>
              <a:prstGeom prst="rect">
                <a:avLst/>
              </a:prstGeom>
              <a:blipFill>
                <a:blip r:embed="rId4"/>
                <a:stretch>
                  <a:fillRect l="-1388" t="-1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B7C840B0-A291-4273-94DE-DA0671A96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50" y="3429000"/>
                <a:ext cx="11414114" cy="79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2"/>
                </a:pPr>
                <a:r>
                  <a:rPr lang="it-IT" dirty="0" err="1">
                    <a:solidFill>
                      <a:srgbClr val="0070C0"/>
                    </a:solidFill>
                  </a:rPr>
                  <a:t>every</a:t>
                </a:r>
                <a:r>
                  <a:rPr lang="it-IT" dirty="0">
                    <a:solidFill>
                      <a:srgbClr val="0070C0"/>
                    </a:solidFill>
                  </a:rPr>
                  <a:t> vertex of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)\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lies</a:t>
                </a:r>
                <a:r>
                  <a:rPr lang="it-IT" dirty="0">
                    <a:solidFill>
                      <a:srgbClr val="0070C0"/>
                    </a:solidFill>
                  </a:rPr>
                  <a:t> in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outer</a:t>
                </a:r>
                <a:r>
                  <a:rPr lang="it-IT" dirty="0">
                    <a:solidFill>
                      <a:srgbClr val="0070C0"/>
                    </a:solidFill>
                  </a:rPr>
                  <a:t> face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rgbClr val="0070C0"/>
                    </a:solidFill>
                  </a:rPr>
                  <a:t>; and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B7C840B0-A291-4273-94DE-DA0671A9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0" y="3429000"/>
                <a:ext cx="11414114" cy="795415"/>
              </a:xfrm>
              <a:prstGeom prst="rect">
                <a:avLst/>
              </a:prstGeom>
              <a:blipFill>
                <a:blip r:embed="rId5"/>
                <a:stretch>
                  <a:fillRect l="-1388" t="-1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50" y="4078017"/>
                <a:ext cx="11414114" cy="1082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3"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extent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0" y="4078017"/>
                <a:ext cx="11414114" cy="1082561"/>
              </a:xfrm>
              <a:prstGeom prst="rect">
                <a:avLst/>
              </a:prstGeom>
              <a:blipFill>
                <a:blip r:embed="rId6"/>
                <a:stretch>
                  <a:fillRect l="-1388" t="-11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0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Base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422268"/>
                <a:ext cx="10515600" cy="1587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:r>
                  <a:rPr lang="it-IT" dirty="0" err="1">
                    <a:solidFill>
                      <a:srgbClr val="0070C0"/>
                    </a:solidFill>
                  </a:rPr>
                  <a:t>defining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smallest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height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in a face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(assume </a:t>
                </a:r>
                <a:r>
                  <a:rPr lang="it-IT" dirty="0" err="1">
                    <a:solidFill>
                      <a:srgbClr val="0070C0"/>
                    </a:solidFill>
                  </a:rPr>
                  <a:t>such</a:t>
                </a:r>
                <a:r>
                  <a:rPr lang="it-IT" dirty="0">
                    <a:solidFill>
                      <a:srgbClr val="0070C0"/>
                    </a:solidFill>
                  </a:rPr>
                  <a:t> a </a:t>
                </a:r>
                <a:r>
                  <a:rPr lang="it-IT" dirty="0" err="1">
                    <a:solidFill>
                      <a:srgbClr val="0070C0"/>
                    </a:solidFill>
                  </a:rPr>
                  <a:t>height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vertical</a:t>
                </a:r>
                <a:r>
                  <a:rPr lang="it-IT" dirty="0">
                    <a:solidFill>
                      <a:srgbClr val="0070C0"/>
                    </a:solidFill>
                  </a:rPr>
                  <a:t>).   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422268"/>
                <a:ext cx="10515600" cy="1587562"/>
              </a:xfrm>
              <a:prstGeom prst="rect">
                <a:avLst/>
              </a:prstGeom>
              <a:blipFill>
                <a:blip r:embed="rId2"/>
                <a:stretch>
                  <a:fillRect l="-1449" t="-7663" r="-8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B142D1B-ABCB-4A77-A206-EE9A19BEA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5" y="4765114"/>
            <a:ext cx="5355800" cy="1341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4F8F7154-A58A-4CC5-A694-139F03469D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2538348"/>
                <a:ext cx="11414114" cy="811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no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far </a:t>
                </a:r>
                <a:r>
                  <a:rPr lang="it-IT" dirty="0" err="1">
                    <a:solidFill>
                      <a:srgbClr val="0070C0"/>
                    </a:solidFill>
                  </a:rPr>
                  <a:t>below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it</a:t>
                </a:r>
                <a:r>
                  <a:rPr lang="it-IT" dirty="0">
                    <a:solidFill>
                      <a:srgbClr val="0070C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4F8F7154-A58A-4CC5-A694-139F03469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2538348"/>
                <a:ext cx="11414114" cy="811777"/>
              </a:xfrm>
              <a:prstGeom prst="rect">
                <a:avLst/>
              </a:prstGeom>
              <a:blipFill>
                <a:blip r:embed="rId4"/>
                <a:stretch>
                  <a:fillRect l="-1335" t="-14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039D1A7B-FCA4-4438-B956-AB4233EA6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2" y="4753539"/>
            <a:ext cx="6827142" cy="1511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467D5FB3-191D-48F0-8631-42B33A8E2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53" y="3168278"/>
                <a:ext cx="11414114" cy="811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Hence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no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far </a:t>
                </a:r>
                <a:r>
                  <a:rPr lang="it-IT" dirty="0" err="1">
                    <a:solidFill>
                      <a:srgbClr val="0070C0"/>
                    </a:solidFill>
                  </a:rPr>
                  <a:t>above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it</a:t>
                </a:r>
                <a:r>
                  <a:rPr lang="it-IT" dirty="0">
                    <a:solidFill>
                      <a:srgbClr val="0070C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467D5FB3-191D-48F0-8631-42B33A8E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" y="3168278"/>
                <a:ext cx="11414114" cy="811777"/>
              </a:xfrm>
              <a:prstGeom prst="rect">
                <a:avLst/>
              </a:prstGeom>
              <a:blipFill>
                <a:blip r:embed="rId6"/>
                <a:stretch>
                  <a:fillRect l="-1389" t="-150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208CFDA0-7A2D-4465-83C1-EFBD1D6B27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308" y="4903563"/>
                <a:ext cx="1229154" cy="811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208CFDA0-7A2D-4465-83C1-EFBD1D6B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08" y="4903563"/>
                <a:ext cx="1229154" cy="811777"/>
              </a:xfrm>
              <a:prstGeom prst="rect">
                <a:avLst/>
              </a:prstGeom>
              <a:blipFill>
                <a:blip r:embed="rId7"/>
                <a:stretch>
                  <a:fillRect t="-14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DE19ADA6-3EED-4AA1-B2C2-6FD99171B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29" y="3866060"/>
            <a:ext cx="7167231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 descr="Immagine che contiene testo, orologio, tavolo da lavoro&#10;&#10;Descrizione generata automaticamente">
            <a:extLst>
              <a:ext uri="{FF2B5EF4-FFF2-40B4-BE49-F238E27FC236}">
                <a16:creationId xmlns:a16="http://schemas.microsoft.com/office/drawing/2014/main" id="{8CBD4DBF-96EA-43B0-9388-0816B3EB5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49" y="3804078"/>
            <a:ext cx="5105842" cy="1661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D6C167E5-BE2C-44DB-B9BF-E18DBD532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422268"/>
                <a:ext cx="10515600" cy="1661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Assume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defined</a:t>
                </a:r>
                <a:r>
                  <a:rPr lang="it-IT" dirty="0">
                    <a:solidFill>
                      <a:srgbClr val="0070C0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(</a:t>
                </a:r>
                <a:r>
                  <a:rPr lang="it-IT" dirty="0" err="1">
                    <a:solidFill>
                      <a:srgbClr val="0070C0"/>
                    </a:solidFill>
                  </a:rPr>
                  <a:t>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otherwise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we</a:t>
                </a:r>
                <a:r>
                  <a:rPr lang="it-IT" dirty="0">
                    <a:solidFill>
                      <a:srgbClr val="0070C0"/>
                    </a:solidFill>
                  </a:rPr>
                  <a:t> are </a:t>
                </a:r>
                <a:r>
                  <a:rPr lang="it-IT" dirty="0" err="1">
                    <a:solidFill>
                      <a:srgbClr val="0070C0"/>
                    </a:solidFill>
                  </a:rPr>
                  <a:t>done</a:t>
                </a:r>
                <a:r>
                  <a:rPr lang="it-IT" dirty="0">
                    <a:solidFill>
                      <a:srgbClr val="0070C0"/>
                    </a:solidFill>
                  </a:rPr>
                  <a:t>). </a:t>
                </a:r>
                <a:r>
                  <a:rPr lang="it-IT" dirty="0" err="1">
                    <a:solidFill>
                      <a:srgbClr val="0070C0"/>
                    </a:solidFill>
                  </a:rPr>
                  <a:t>We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define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D6C167E5-BE2C-44DB-B9BF-E18DBD53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422268"/>
                <a:ext cx="10515600" cy="1661304"/>
              </a:xfrm>
              <a:prstGeom prst="rect">
                <a:avLst/>
              </a:prstGeom>
              <a:blipFill>
                <a:blip r:embed="rId3"/>
                <a:stretch>
                  <a:fillRect l="-1449" t="-7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07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467D5FB3-191D-48F0-8631-42B33A8E2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678" y="1413638"/>
                <a:ext cx="11554643" cy="1628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biconnected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,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cycle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bounding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outer</a:t>
                </a:r>
                <a:r>
                  <a:rPr lang="it-IT" dirty="0">
                    <a:solidFill>
                      <a:srgbClr val="0070C0"/>
                    </a:solidFill>
                  </a:rPr>
                  <a:t> face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vertices.</a:t>
                </a: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467D5FB3-191D-48F0-8631-42B33A8E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8" y="1413638"/>
                <a:ext cx="11554643" cy="1628903"/>
              </a:xfrm>
              <a:prstGeom prst="rect">
                <a:avLst/>
              </a:prstGeom>
              <a:blipFill>
                <a:blip r:embed="rId2"/>
                <a:stretch>
                  <a:fillRect l="-1319" t="-74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testo, orologio, tavolo da lavoro&#10;&#10;Descrizione generata automaticamente">
            <a:extLst>
              <a:ext uri="{FF2B5EF4-FFF2-40B4-BE49-F238E27FC236}">
                <a16:creationId xmlns:a16="http://schemas.microsoft.com/office/drawing/2014/main" id="{8CBD4DBF-96EA-43B0-9388-0816B3EB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49" y="3804078"/>
            <a:ext cx="5105842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Out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these</a:t>
                </a:r>
                <a:r>
                  <a:rPr lang="it-IT" dirty="0">
                    <a:solidFill>
                      <a:srgbClr val="0070C0"/>
                    </a:solidFill>
                  </a:rPr>
                  <a:t> (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are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highʼʼ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lowʼʼ</a:t>
                </a:r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  <a:blipFill>
                <a:blip r:embed="rId2"/>
                <a:stretch>
                  <a:fillRect l="-1394" t="-11364" r="-483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B307673-33E1-4E00-A7E9-05CE64B7E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43" y="2376798"/>
            <a:ext cx="6843353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Out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these</a:t>
                </a:r>
                <a:r>
                  <a:rPr lang="it-IT" dirty="0">
                    <a:solidFill>
                      <a:srgbClr val="0070C0"/>
                    </a:solidFill>
                  </a:rPr>
                  <a:t> (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are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highʼʼ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ʽʽvery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lowʼʼ</a:t>
                </a:r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  <a:blipFill>
                <a:blip r:embed="rId2"/>
                <a:stretch>
                  <a:fillRect l="-1394" t="-11364" r="-483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0EAA312B-44DF-469D-A8ED-AF6682ABE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91" y="2573429"/>
            <a:ext cx="6835732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Consider </a:t>
                </a:r>
                <a:r>
                  <a:rPr lang="it-IT" dirty="0" err="1">
                    <a:solidFill>
                      <a:srgbClr val="0070C0"/>
                    </a:solidFill>
                  </a:rPr>
                  <a:t>any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on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boundary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does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not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very</a:t>
                </a:r>
                <a:r>
                  <a:rPr lang="it-IT" dirty="0">
                    <a:solidFill>
                      <a:srgbClr val="0070C0"/>
                    </a:solidFill>
                  </a:rPr>
                  <a:t> high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very</a:t>
                </a:r>
                <a:r>
                  <a:rPr lang="it-IT" dirty="0">
                    <a:solidFill>
                      <a:srgbClr val="0070C0"/>
                    </a:solidFill>
                  </a:rPr>
                  <a:t> low. 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  <a:blipFill>
                <a:blip r:embed="rId2"/>
                <a:stretch>
                  <a:fillRect l="-1394" t="-11364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1271DE40-2F89-4AA8-A1CA-0F1B3A3D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00" y="2574000"/>
            <a:ext cx="6835732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Consider </a:t>
                </a:r>
                <a:r>
                  <a:rPr lang="it-IT" dirty="0" err="1">
                    <a:solidFill>
                      <a:srgbClr val="0070C0"/>
                    </a:solidFill>
                  </a:rPr>
                  <a:t>any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edge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incident to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boundary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third</a:t>
                </a:r>
                <a:r>
                  <a:rPr lang="it-IT" dirty="0">
                    <a:solidFill>
                      <a:srgbClr val="0070C0"/>
                    </a:solidFill>
                  </a:rPr>
                  <a:t> vertex of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triangular</a:t>
                </a:r>
                <a:r>
                  <a:rPr lang="it-IT" dirty="0">
                    <a:solidFill>
                      <a:srgbClr val="0070C0"/>
                    </a:solidFill>
                  </a:rPr>
                  <a:t> face </a:t>
                </a:r>
                <a:r>
                  <a:rPr lang="it-IT" dirty="0" err="1">
                    <a:solidFill>
                      <a:srgbClr val="0070C0"/>
                    </a:solidFill>
                  </a:rPr>
                  <a:t>incident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  <a:blipFill>
                <a:blip r:embed="rId2"/>
                <a:stretch>
                  <a:fillRect l="-1394" t="-11364" b="-9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9FB46A7-15F9-46BD-B7FE-0435DF272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27" y="2574000"/>
            <a:ext cx="6873836" cy="41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Tutte’s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embedding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913" y="1530909"/>
                <a:ext cx="10996961" cy="13255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Given</a:t>
                </a:r>
                <a:r>
                  <a:rPr lang="it-IT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-connected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>
                    <a:solidFill>
                      <a:srgbClr val="0070C0"/>
                    </a:solidFill>
                  </a:rPr>
                  <a:t>a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convex</a:t>
                </a:r>
                <a:r>
                  <a:rPr lang="it-IT" dirty="0">
                    <a:solidFill>
                      <a:srgbClr val="0070C0"/>
                    </a:solidFill>
                  </a:rPr>
                  <a:t> polygon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representing the boundary of the outer face of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…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913" y="1530909"/>
                <a:ext cx="10996961" cy="1325562"/>
              </a:xfrm>
              <a:blipFill>
                <a:blip r:embed="rId2"/>
                <a:stretch>
                  <a:fillRect l="-1441" t="-9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FF5ADDD2-9896-49FB-B993-90DA6E93A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913" y="2474279"/>
                <a:ext cx="10996961" cy="2083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in </a:t>
                </a:r>
                <a:r>
                  <a:rPr lang="it-IT" dirty="0" err="1">
                    <a:solidFill>
                      <a:srgbClr val="0070C0"/>
                    </a:solidFill>
                  </a:rPr>
                  <a:t>which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each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barycenter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its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neighbors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planar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convex</a:t>
                </a:r>
                <a:r>
                  <a:rPr lang="it-IT" dirty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FF5ADDD2-9896-49FB-B993-90DA6E93A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13" y="2474279"/>
                <a:ext cx="10996961" cy="2083503"/>
              </a:xfrm>
              <a:prstGeom prst="rect">
                <a:avLst/>
              </a:prstGeom>
              <a:blipFill>
                <a:blip r:embed="rId3"/>
                <a:stretch>
                  <a:fillRect l="-1441" t="-58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 descr="Immagine che contiene collana, grafica vettoriale&#10;&#10;Descrizione generata automaticamente">
            <a:extLst>
              <a:ext uri="{FF2B5EF4-FFF2-40B4-BE49-F238E27FC236}">
                <a16:creationId xmlns:a16="http://schemas.microsoft.com/office/drawing/2014/main" id="{F5B4E872-1BC4-4BAC-9F88-A53A0FA45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8" y="3536951"/>
            <a:ext cx="3423835" cy="30761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EA616D2-222B-47B6-9FEA-DC1040AC7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38" y="3518829"/>
            <a:ext cx="3234674" cy="329696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36C51AC-64FB-43A3-A1F6-6923AF402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66" y="3468699"/>
            <a:ext cx="3222353" cy="3297600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B6404B6-6F1A-41DB-A121-F94855D9B622}"/>
              </a:ext>
            </a:extLst>
          </p:cNvPr>
          <p:cNvSpPr/>
          <p:nvPr/>
        </p:nvSpPr>
        <p:spPr>
          <a:xfrm>
            <a:off x="7916408" y="4903493"/>
            <a:ext cx="567558" cy="527635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/>
          </a:p>
        </p:txBody>
      </p:sp>
      <p:pic>
        <p:nvPicPr>
          <p:cNvPr id="11" name="Immagine 10" descr="Immagine che contiene uomo, persona, parete, occhiali&#10;&#10;Descrizione generata automaticamente">
            <a:extLst>
              <a:ext uri="{FF2B5EF4-FFF2-40B4-BE49-F238E27FC236}">
                <a16:creationId xmlns:a16="http://schemas.microsoft.com/office/drawing/2014/main" id="{F9F214A5-58DC-49F6-B797-4A1E153C9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78" y="244878"/>
            <a:ext cx="878036" cy="12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Inductive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case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by </a:t>
                </a:r>
                <a:r>
                  <a:rPr lang="it-IT" dirty="0" err="1">
                    <a:solidFill>
                      <a:srgbClr val="0070C0"/>
                    </a:solidFill>
                  </a:rPr>
                  <a:t>adding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the vertex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edges</a:t>
                </a:r>
                <a:r>
                  <a:rPr lang="it-IT" dirty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well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subgraph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inside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resulting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faces</a:t>
                </a:r>
                <a:r>
                  <a:rPr lang="it-IT" dirty="0">
                    <a:solidFill>
                      <a:srgbClr val="0070C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A77D706C-F21D-47E7-98B7-17018F2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" y="1425976"/>
                <a:ext cx="11372192" cy="1075486"/>
              </a:xfrm>
              <a:prstGeom prst="rect">
                <a:avLst/>
              </a:prstGeom>
              <a:blipFill>
                <a:blip r:embed="rId2"/>
                <a:stretch>
                  <a:fillRect l="-1394" t="-11364" r="-1180" b="-9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FD9FD348-7DEB-411C-9C6C-6B8D0D89E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00" y="2563609"/>
            <a:ext cx="6843353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D6C152F-C75E-46CC-AF0C-FB79BC769D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1419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The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-extent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D42C3C"/>
                    </a:solidFill>
                    <a:latin typeface="+mn-lt"/>
                    <a:ea typeface="+mn-ea"/>
                    <a:cs typeface="+mn-cs"/>
                  </a:rPr>
                  <a:t> is at most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rgbClr val="D42C3C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D6C152F-C75E-46CC-AF0C-FB79BC769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14199"/>
                <a:ext cx="10515600" cy="1325563"/>
              </a:xfrm>
              <a:blipFill>
                <a:blip r:embed="rId2"/>
                <a:stretch>
                  <a:fillRect b="-4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1422268"/>
                <a:ext cx="11414114" cy="1252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least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,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we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have</a:t>
                </a:r>
                <a:r>
                  <a:rPr lang="it-IT" dirty="0">
                    <a:solidFill>
                      <a:srgbClr val="0070C0"/>
                    </a:solidFill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>
                    <a:solidFill>
                      <a:srgbClr val="0070C0"/>
                    </a:solidFill>
                  </a:rPr>
                  <a:t>vertices</a:t>
                </a:r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hence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1422268"/>
                <a:ext cx="11414114" cy="1252612"/>
              </a:xfrm>
              <a:prstGeom prst="rect">
                <a:avLst/>
              </a:prstGeom>
              <a:blipFill>
                <a:blip r:embed="rId3"/>
                <a:stretch>
                  <a:fillRect l="-1335" t="-9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2800388"/>
                <a:ext cx="11414114" cy="1082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Hence</a:t>
                </a:r>
                <a:r>
                  <a:rPr lang="it-IT" dirty="0">
                    <a:solidFill>
                      <a:srgbClr val="0070C0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extent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2800388"/>
                <a:ext cx="11414114" cy="1082561"/>
              </a:xfrm>
              <a:prstGeom prst="rect">
                <a:avLst/>
              </a:prstGeom>
              <a:blipFill>
                <a:blip r:embed="rId4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401D4-4F22-4D00-A505-39686776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477" y="3890089"/>
                <a:ext cx="11632323" cy="2384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i="1" dirty="0">
                    <a:solidFill>
                      <a:srgbClr val="C00000"/>
                    </a:solidFill>
                  </a:rPr>
                  <a:t>Theorem 1: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of a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of an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-vertex </a:t>
                </a:r>
                <a:r>
                  <a:rPr lang="it-IT" dirty="0" err="1">
                    <a:solidFill>
                      <a:srgbClr val="0070C0"/>
                    </a:solidFill>
                  </a:rPr>
                  <a:t>maximal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larger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equal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resolution of the triangle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bounding the outer face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smallest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over all pairs of neighbors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401D4-4F22-4D00-A505-39686776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3890089"/>
                <a:ext cx="11632323" cy="2384587"/>
              </a:xfrm>
              <a:prstGeom prst="rect">
                <a:avLst/>
              </a:prstGeom>
              <a:blipFill>
                <a:blip r:embed="rId5"/>
                <a:stretch>
                  <a:fillRect l="-1310" t="-5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47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Morphs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221" y="1475206"/>
                <a:ext cx="11263427" cy="15707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A </a:t>
                </a:r>
                <a:r>
                  <a:rPr lang="it-IT" dirty="0">
                    <a:solidFill>
                      <a:srgbClr val="FFC000"/>
                    </a:solidFill>
                  </a:rPr>
                  <a:t>planar </a:t>
                </a:r>
                <a:r>
                  <a:rPr lang="it-IT" dirty="0" err="1">
                    <a:solidFill>
                      <a:srgbClr val="FFC000"/>
                    </a:solidFill>
                  </a:rPr>
                  <a:t>morph</a:t>
                </a:r>
                <a:r>
                  <a:rPr lang="it-IT" dirty="0">
                    <a:solidFill>
                      <a:srgbClr val="FFC00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between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dirty="0">
                    <a:solidFill>
                      <a:srgbClr val="0070C0"/>
                    </a:solidFill>
                  </a:rPr>
                  <a:t> 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of a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a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continuous</a:t>
                </a:r>
                <a:r>
                  <a:rPr lang="it-IT" dirty="0">
                    <a:solidFill>
                      <a:srgbClr val="0070C0"/>
                    </a:solidFill>
                  </a:rPr>
                  <a:t> family of 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∈[0,1]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21" y="1475206"/>
                <a:ext cx="11263427" cy="1570752"/>
              </a:xfrm>
              <a:blipFill>
                <a:blip r:embed="rId2"/>
                <a:stretch>
                  <a:fillRect l="-1408" t="-7752" r="-487" b="-27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E90C58CA-8429-4F84-81CD-4B678804C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29001"/>
            <a:ext cx="10219306" cy="510584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CEDEB6-FF79-4796-9188-69DD571F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79" y="3923939"/>
            <a:ext cx="8925844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83C67042-6D7F-49F0-ACCF-0DA1862F91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1914" y="3571891"/>
                <a:ext cx="1154633" cy="615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83C67042-6D7F-49F0-ACCF-0DA1862F9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14" y="3571891"/>
                <a:ext cx="1154633" cy="615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39938CB2-A9BC-4F8B-B826-9BC58BDCD4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0152" y="3565755"/>
                <a:ext cx="799389" cy="621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39938CB2-A9BC-4F8B-B826-9BC58BDCD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52" y="3565755"/>
                <a:ext cx="799389" cy="6217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15DC1F2D-3DE5-418C-B822-3E0148C54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3689" y="3565755"/>
                <a:ext cx="1154633" cy="615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15DC1F2D-3DE5-418C-B822-3E0148C54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89" y="3565755"/>
                <a:ext cx="1154633" cy="615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2">
                <a:extLst>
                  <a:ext uri="{FF2B5EF4-FFF2-40B4-BE49-F238E27FC236}">
                    <a16:creationId xmlns:a16="http://schemas.microsoft.com/office/drawing/2014/main" id="{A14716C9-FED8-4280-82E2-F7EB4BC44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5464" y="3565755"/>
                <a:ext cx="1154633" cy="615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.75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Segnaposto contenuto 2">
                <a:extLst>
                  <a:ext uri="{FF2B5EF4-FFF2-40B4-BE49-F238E27FC236}">
                    <a16:creationId xmlns:a16="http://schemas.microsoft.com/office/drawing/2014/main" id="{A14716C9-FED8-4280-82E2-F7EB4BC4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64" y="3565755"/>
                <a:ext cx="1154633" cy="615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0E568D3B-E68C-493C-894F-107C124794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4543" y="3565755"/>
                <a:ext cx="1154633" cy="615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0E568D3B-E68C-493C-894F-107C1247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43" y="3565755"/>
                <a:ext cx="1154633" cy="615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64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Floater and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Gotsman’s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morphing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Immagine 9" descr="Immagine che contiene parete, persona, interni, uomo&#10;&#10;Descrizione generata automaticamente">
            <a:extLst>
              <a:ext uri="{FF2B5EF4-FFF2-40B4-BE49-F238E27FC236}">
                <a16:creationId xmlns:a16="http://schemas.microsoft.com/office/drawing/2014/main" id="{DD9CFF78-79B3-44DC-991B-9DE67C4F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365926"/>
            <a:ext cx="927522" cy="1238104"/>
          </a:xfrm>
          <a:prstGeom prst="rect">
            <a:avLst/>
          </a:prstGeom>
        </p:spPr>
      </p:pic>
      <p:pic>
        <p:nvPicPr>
          <p:cNvPr id="14" name="Immagine 13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05EE1E76-C922-46EC-9B63-EC6AB645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36" y="365125"/>
            <a:ext cx="1069916" cy="1189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76769A99-4813-4725-BD7F-B2E4B772B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152" y="1798782"/>
                <a:ext cx="11748048" cy="16872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be a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-connected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</a:t>
                </a:r>
                <a:r>
                  <a:rPr lang="it-IT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convex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whose outer faces are bounded by the same polygon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76769A99-4813-4725-BD7F-B2E4B772B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152" y="1798782"/>
                <a:ext cx="11748048" cy="1687211"/>
              </a:xfrm>
              <a:blipFill>
                <a:blip r:embed="rId4"/>
                <a:stretch>
                  <a:fillRect l="-1349" t="-7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C352B47-2133-4BF8-8512-9E6876F94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7" y="6355408"/>
            <a:ext cx="10219306" cy="5105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Floater and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Gotsman’s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morphing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525" y="1767252"/>
                <a:ext cx="10610963" cy="15802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Compute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such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the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with </a:t>
                </a:r>
                <a:r>
                  <a:rPr lang="it-IT" dirty="0" err="1">
                    <a:solidFill>
                      <a:srgbClr val="0070C0"/>
                    </a:solidFill>
                  </a:rPr>
                  <a:t>those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Compute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such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the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with </a:t>
                </a:r>
                <a:r>
                  <a:rPr lang="it-IT" dirty="0" err="1">
                    <a:solidFill>
                      <a:srgbClr val="0070C0"/>
                    </a:solidFill>
                  </a:rPr>
                  <a:t>those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525" y="1767252"/>
                <a:ext cx="10610963" cy="1580226"/>
              </a:xfrm>
              <a:blipFill>
                <a:blip r:embed="rId3"/>
                <a:stretch>
                  <a:fillRect l="-1494" t="-7722" r="-2184" b="-2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 descr="Immagine che contiene parete, persona, interni, uomo&#10;&#10;Descrizione generata automaticamente">
            <a:extLst>
              <a:ext uri="{FF2B5EF4-FFF2-40B4-BE49-F238E27FC236}">
                <a16:creationId xmlns:a16="http://schemas.microsoft.com/office/drawing/2014/main" id="{DD9CFF78-79B3-44DC-991B-9DE67C4FC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365926"/>
            <a:ext cx="927522" cy="1238104"/>
          </a:xfrm>
          <a:prstGeom prst="rect">
            <a:avLst/>
          </a:prstGeom>
        </p:spPr>
      </p:pic>
      <p:pic>
        <p:nvPicPr>
          <p:cNvPr id="14" name="Immagine 13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05EE1E76-C922-46EC-9B63-EC6AB6452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36" y="365125"/>
            <a:ext cx="1069916" cy="1189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2A818E5F-CC1E-447F-97B1-4A46383D08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524" y="3248717"/>
                <a:ext cx="10610963" cy="15802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define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the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with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r>
                  <a:rPr lang="it-IT" dirty="0" err="1">
                    <a:solidFill>
                      <a:srgbClr val="0070C0"/>
                    </a:solidFill>
                  </a:rPr>
                  <a:t>Then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∈[0,1]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</a:t>
                </a:r>
                <a:r>
                  <a:rPr lang="it-IT" dirty="0">
                    <a:solidFill>
                      <a:srgbClr val="0070C0"/>
                    </a:solidFill>
                  </a:rPr>
                  <a:t>(</a:t>
                </a:r>
                <a:r>
                  <a:rPr lang="it-IT" dirty="0" err="1">
                    <a:solidFill>
                      <a:srgbClr val="0070C0"/>
                    </a:solidFill>
                  </a:rPr>
                  <a:t>convex</a:t>
                </a:r>
                <a:r>
                  <a:rPr lang="it-IT" dirty="0">
                    <a:solidFill>
                      <a:srgbClr val="0070C0"/>
                    </a:solidFill>
                  </a:rPr>
                  <a:t>) 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morph</a:t>
                </a:r>
                <a:r>
                  <a:rPr lang="it-IT" i="1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between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2A818E5F-CC1E-447F-97B1-4A46383D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4" y="3248717"/>
                <a:ext cx="10610963" cy="1580227"/>
              </a:xfrm>
              <a:prstGeom prst="rect">
                <a:avLst/>
              </a:prstGeom>
              <a:blipFill>
                <a:blip r:embed="rId6"/>
                <a:stretch>
                  <a:fillRect l="-1494" t="-7722" b="-2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DF5F154-43F7-46D2-9202-6F7FCAC9C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26" y="4650346"/>
            <a:ext cx="89258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original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motivation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DFEEEC2-7DD5-44AE-AE9A-6CFA6D20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25" y="1767253"/>
            <a:ext cx="10610963" cy="157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Does an </a:t>
            </a:r>
            <a:r>
              <a:rPr lang="it-IT" dirty="0" err="1">
                <a:solidFill>
                  <a:srgbClr val="0070C0"/>
                </a:solidFill>
              </a:rPr>
              <a:t>algorithm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exist</a:t>
            </a:r>
            <a:r>
              <a:rPr lang="it-IT" dirty="0">
                <a:solidFill>
                  <a:srgbClr val="0070C0"/>
                </a:solidFill>
              </a:rPr>
              <a:t> to </a:t>
            </a:r>
            <a:r>
              <a:rPr lang="it-IT" dirty="0" err="1">
                <a:solidFill>
                  <a:srgbClr val="0070C0"/>
                </a:solidFill>
              </a:rPr>
              <a:t>construct</a:t>
            </a:r>
            <a:r>
              <a:rPr lang="it-IT" dirty="0">
                <a:solidFill>
                  <a:srgbClr val="0070C0"/>
                </a:solidFill>
              </a:rPr>
              <a:t> a </a:t>
            </a:r>
            <a:r>
              <a:rPr lang="it-IT" dirty="0">
                <a:solidFill>
                  <a:srgbClr val="FFC000"/>
                </a:solidFill>
              </a:rPr>
              <a:t>planar </a:t>
            </a:r>
            <a:r>
              <a:rPr lang="it-IT" dirty="0" err="1">
                <a:solidFill>
                  <a:srgbClr val="FFC000"/>
                </a:solidFill>
              </a:rPr>
              <a:t>morph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between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any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two</a:t>
            </a:r>
            <a:r>
              <a:rPr lang="it-IT" dirty="0">
                <a:solidFill>
                  <a:srgbClr val="0070C0"/>
                </a:solidFill>
              </a:rPr>
              <a:t> planar </a:t>
            </a:r>
            <a:r>
              <a:rPr lang="it-IT" dirty="0" err="1">
                <a:solidFill>
                  <a:srgbClr val="0070C0"/>
                </a:solidFill>
              </a:rPr>
              <a:t>straight</a:t>
            </a:r>
            <a:r>
              <a:rPr lang="it-IT" dirty="0">
                <a:solidFill>
                  <a:srgbClr val="0070C0"/>
                </a:solidFill>
              </a:rPr>
              <a:t>-line </a:t>
            </a:r>
            <a:r>
              <a:rPr lang="it-IT" dirty="0" err="1">
                <a:solidFill>
                  <a:srgbClr val="0070C0"/>
                </a:solidFill>
              </a:rPr>
              <a:t>drawings</a:t>
            </a:r>
            <a:r>
              <a:rPr lang="it-IT" dirty="0">
                <a:solidFill>
                  <a:srgbClr val="0070C0"/>
                </a:solidFill>
              </a:rPr>
              <a:t> of the </a:t>
            </a:r>
            <a:r>
              <a:rPr lang="it-IT" dirty="0" err="1">
                <a:solidFill>
                  <a:srgbClr val="0070C0"/>
                </a:solidFill>
              </a:rPr>
              <a:t>same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plane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graph</a:t>
            </a:r>
            <a:r>
              <a:rPr lang="it-IT" dirty="0">
                <a:solidFill>
                  <a:srgbClr val="0070C0"/>
                </a:solidFill>
              </a:rPr>
              <a:t> with </a:t>
            </a:r>
            <a:r>
              <a:rPr lang="it-IT" dirty="0" err="1">
                <a:solidFill>
                  <a:srgbClr val="FFC000"/>
                </a:solidFill>
              </a:rPr>
              <a:t>polynomially-bounded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resolution</a:t>
            </a:r>
            <a:r>
              <a:rPr lang="it-IT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284A52B-838D-43CA-999F-31599CBD76EC}"/>
              </a:ext>
            </a:extLst>
          </p:cNvPr>
          <p:cNvSpPr txBox="1">
            <a:spLocks/>
          </p:cNvSpPr>
          <p:nvPr/>
        </p:nvSpPr>
        <p:spPr>
          <a:xfrm>
            <a:off x="515525" y="3357241"/>
            <a:ext cx="10610963" cy="6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Yes, for </a:t>
            </a:r>
            <a:r>
              <a:rPr lang="it-IT" dirty="0" err="1">
                <a:solidFill>
                  <a:srgbClr val="0070C0"/>
                </a:solidFill>
              </a:rPr>
              <a:t>trees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[Barrera-Cruz, </a:t>
            </a:r>
            <a:r>
              <a:rPr lang="it-IT" sz="1800" dirty="0" err="1">
                <a:solidFill>
                  <a:schemeClr val="tx1"/>
                </a:solidFill>
              </a:rPr>
              <a:t>Borrazzo</a:t>
            </a:r>
            <a:r>
              <a:rPr lang="it-IT" sz="1800" dirty="0">
                <a:solidFill>
                  <a:schemeClr val="tx1"/>
                </a:solidFill>
              </a:rPr>
              <a:t>, Da Lozzo, Di Battista, Frati, Patrignani, and Roselli, WADS 2019]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7AB41C4-7A18-4338-8C35-AA636ECC336C}"/>
              </a:ext>
            </a:extLst>
          </p:cNvPr>
          <p:cNvSpPr txBox="1">
            <a:spLocks/>
          </p:cNvSpPr>
          <p:nvPr/>
        </p:nvSpPr>
        <p:spPr>
          <a:xfrm>
            <a:off x="515525" y="4067453"/>
            <a:ext cx="11508309" cy="82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Yes, for </a:t>
            </a:r>
            <a:r>
              <a:rPr lang="it-IT" dirty="0" err="1">
                <a:solidFill>
                  <a:srgbClr val="0070C0"/>
                </a:solidFill>
              </a:rPr>
              <a:t>ʽʽgeneralized</a:t>
            </a:r>
            <a:r>
              <a:rPr lang="it-IT" dirty="0">
                <a:solidFill>
                  <a:srgbClr val="0070C0"/>
                </a:solidFill>
              </a:rPr>
              <a:t> Schnyder </a:t>
            </a:r>
            <a:r>
              <a:rPr lang="it-IT" dirty="0" err="1">
                <a:solidFill>
                  <a:srgbClr val="0070C0"/>
                </a:solidFill>
              </a:rPr>
              <a:t>drawingsʼʼ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[Barrera-Cruz, </a:t>
            </a:r>
            <a:r>
              <a:rPr lang="it-IT" sz="1800" dirty="0" err="1">
                <a:solidFill>
                  <a:schemeClr val="tx1"/>
                </a:solidFill>
              </a:rPr>
              <a:t>Haxell</a:t>
            </a:r>
            <a:r>
              <a:rPr lang="it-IT" sz="1800" dirty="0">
                <a:solidFill>
                  <a:schemeClr val="tx1"/>
                </a:solidFill>
              </a:rPr>
              <a:t>, and </a:t>
            </a:r>
            <a:r>
              <a:rPr lang="it-IT" sz="1800" dirty="0" err="1">
                <a:solidFill>
                  <a:schemeClr val="tx1"/>
                </a:solidFill>
              </a:rPr>
              <a:t>Lubiw</a:t>
            </a:r>
            <a:r>
              <a:rPr lang="it-IT" sz="1800" dirty="0">
                <a:solidFill>
                  <a:schemeClr val="tx1"/>
                </a:solidFill>
              </a:rPr>
              <a:t>, DCG 2019]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446087F-C116-45EC-8392-AA0A9993EACB}"/>
              </a:ext>
            </a:extLst>
          </p:cNvPr>
          <p:cNvSpPr txBox="1">
            <a:spLocks/>
          </p:cNvSpPr>
          <p:nvPr/>
        </p:nvSpPr>
        <p:spPr>
          <a:xfrm>
            <a:off x="515525" y="4890115"/>
            <a:ext cx="10610963" cy="181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>
                <a:solidFill>
                  <a:srgbClr val="0070C0"/>
                </a:solidFill>
              </a:rPr>
              <a:t>We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wanted</a:t>
            </a:r>
            <a:r>
              <a:rPr lang="it-IT" dirty="0">
                <a:solidFill>
                  <a:srgbClr val="0070C0"/>
                </a:solidFill>
              </a:rPr>
              <a:t> to </a:t>
            </a:r>
            <a:r>
              <a:rPr lang="it-IT" dirty="0" err="1">
                <a:solidFill>
                  <a:srgbClr val="0070C0"/>
                </a:solidFill>
              </a:rPr>
              <a:t>understand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whether</a:t>
            </a:r>
            <a:r>
              <a:rPr lang="it-IT" dirty="0">
                <a:solidFill>
                  <a:srgbClr val="0070C0"/>
                </a:solidFill>
              </a:rPr>
              <a:t> Floater and </a:t>
            </a:r>
            <a:r>
              <a:rPr lang="it-IT" dirty="0" err="1">
                <a:solidFill>
                  <a:srgbClr val="0070C0"/>
                </a:solidFill>
              </a:rPr>
              <a:t>Gotsman’s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algorithm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gives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us</a:t>
            </a:r>
            <a:r>
              <a:rPr lang="it-IT" dirty="0">
                <a:solidFill>
                  <a:srgbClr val="0070C0"/>
                </a:solidFill>
              </a:rPr>
              <a:t> a positive </a:t>
            </a:r>
            <a:r>
              <a:rPr lang="it-IT" dirty="0" err="1">
                <a:solidFill>
                  <a:srgbClr val="0070C0"/>
                </a:solidFill>
              </a:rPr>
              <a:t>answer</a:t>
            </a:r>
            <a:r>
              <a:rPr lang="it-IT" dirty="0">
                <a:solidFill>
                  <a:srgbClr val="0070C0"/>
                </a:solidFill>
              </a:rPr>
              <a:t> to the </a:t>
            </a:r>
            <a:r>
              <a:rPr lang="it-IT" dirty="0" err="1">
                <a:solidFill>
                  <a:srgbClr val="0070C0"/>
                </a:solidFill>
              </a:rPr>
              <a:t>above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question</a:t>
            </a:r>
            <a:r>
              <a:rPr lang="it-IT" dirty="0">
                <a:solidFill>
                  <a:srgbClr val="0070C0"/>
                </a:solidFill>
              </a:rPr>
              <a:t>…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448" y="757816"/>
                <a:ext cx="11531793" cy="35829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i="1" dirty="0" err="1">
                    <a:solidFill>
                      <a:srgbClr val="C00000"/>
                    </a:solidFill>
                  </a:rPr>
                  <a:t>Theorem</a:t>
                </a:r>
                <a:r>
                  <a:rPr lang="it-IT" i="1" dirty="0">
                    <a:solidFill>
                      <a:srgbClr val="C00000"/>
                    </a:solidFill>
                  </a:rPr>
                  <a:t> 2:</a:t>
                </a:r>
                <a:r>
                  <a:rPr lang="it-IT" dirty="0">
                    <a:solidFill>
                      <a:srgbClr val="0070C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be a </a:t>
                </a:r>
                <a:r>
                  <a:rPr lang="it-IT" dirty="0" err="1">
                    <a:solidFill>
                      <a:srgbClr val="0070C0"/>
                    </a:solidFill>
                  </a:rPr>
                  <a:t>maximal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</a:t>
                </a:r>
                <a:r>
                  <a:rPr lang="it-IT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dirty="0">
                    <a:solidFill>
                      <a:srgbClr val="0070C0"/>
                    </a:solidFill>
                  </a:rPr>
                  <a:t> 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whose outer faces are bounded by the same triangle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There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exists</a:t>
                </a:r>
                <a:r>
                  <a:rPr lang="it-IT" dirty="0">
                    <a:solidFill>
                      <a:srgbClr val="0070C0"/>
                    </a:solidFill>
                  </a:rPr>
                  <a:t> a Floater-</a:t>
                </a:r>
                <a:r>
                  <a:rPr lang="it-IT" dirty="0" err="1">
                    <a:solidFill>
                      <a:srgbClr val="0070C0"/>
                    </a:solidFill>
                  </a:rPr>
                  <a:t>Gotsman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morph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∈[0,1]</m:t>
                        </m:r>
                      </m:e>
                    </m:d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>
                    <a:solidFill>
                      <a:srgbClr val="0070C0"/>
                    </a:solidFill>
                  </a:rPr>
                  <a:t>such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, 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each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larger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equal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minimum between the resolution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8" y="757816"/>
                <a:ext cx="11531793" cy="3582956"/>
              </a:xfrm>
              <a:prstGeom prst="rect">
                <a:avLst/>
              </a:prstGeom>
              <a:blipFill>
                <a:blip r:embed="rId2"/>
                <a:stretch>
                  <a:fillRect l="-1321" t="-3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4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448" y="757816"/>
                <a:ext cx="11605366" cy="4896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i="1" dirty="0" err="1">
                    <a:solidFill>
                      <a:srgbClr val="C00000"/>
                    </a:solidFill>
                  </a:rPr>
                  <a:t>Theorem</a:t>
                </a:r>
                <a:r>
                  <a:rPr lang="it-IT" i="1" dirty="0">
                    <a:solidFill>
                      <a:srgbClr val="C00000"/>
                    </a:solidFill>
                  </a:rPr>
                  <a:t> 3:</a:t>
                </a:r>
                <a:r>
                  <a:rPr lang="it-IT" dirty="0">
                    <a:solidFill>
                      <a:srgbClr val="0070C0"/>
                    </a:solidFill>
                  </a:rPr>
                  <a:t> 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multiple of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there exist an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-vertex maximal plane graph</a:t>
                </a:r>
                <a:r>
                  <a:rPr lang="it-IT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two </a:t>
                </a:r>
                <a:r>
                  <a:rPr lang="it-IT" dirty="0">
                    <a:solidFill>
                      <a:srgbClr val="0070C0"/>
                    </a:solidFill>
                  </a:rPr>
                  <a:t>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such that: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>
                    <a:solidFill>
                      <a:srgbClr val="0070C0"/>
                    </a:solidFill>
                  </a:rPr>
                  <a:t>the outer faces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are delimited by the same triangle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>
                    <a:solidFill>
                      <a:srgbClr val="0070C0"/>
                    </a:solidFill>
                  </a:rPr>
                  <a:t>the resolution of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larger than or equal to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for some constant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 and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>
                    <a:solidFill>
                      <a:srgbClr val="0070C0"/>
                    </a:solidFill>
                  </a:rPr>
                  <a:t>any </a:t>
                </a:r>
                <a:r>
                  <a:rPr lang="it-IT" dirty="0">
                    <a:solidFill>
                      <a:srgbClr val="0070C0"/>
                    </a:solidFill>
                  </a:rPr>
                  <a:t>Floater-</a:t>
                </a:r>
                <a:r>
                  <a:rPr lang="it-IT" dirty="0" err="1">
                    <a:solidFill>
                      <a:srgbClr val="0070C0"/>
                    </a:solidFill>
                  </a:rPr>
                  <a:t>Gotsman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morph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between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contains a drawing whose resolution is smaller than or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8" y="757816"/>
                <a:ext cx="11605366" cy="4896750"/>
              </a:xfrm>
              <a:prstGeom prst="rect">
                <a:avLst/>
              </a:prstGeom>
              <a:blipFill>
                <a:blip r:embed="rId2"/>
                <a:stretch>
                  <a:fillRect l="-1366" t="-2488" r="-10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629120B-9160-4623-9EFD-0031A4A6033D}"/>
              </a:ext>
            </a:extLst>
          </p:cNvPr>
          <p:cNvSpPr txBox="1">
            <a:spLocks/>
          </p:cNvSpPr>
          <p:nvPr/>
        </p:nvSpPr>
        <p:spPr>
          <a:xfrm>
            <a:off x="397448" y="757816"/>
            <a:ext cx="11531793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 err="1">
                <a:solidFill>
                  <a:srgbClr val="C00000"/>
                </a:solidFill>
              </a:rPr>
              <a:t>Proof</a:t>
            </a:r>
            <a:r>
              <a:rPr lang="it-IT" i="1" dirty="0">
                <a:solidFill>
                  <a:srgbClr val="C00000"/>
                </a:solidFill>
              </a:rPr>
              <a:t> idea: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EECFBA-D004-4736-B64A-C9FAD798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2" y="2179337"/>
            <a:ext cx="2871640" cy="288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6444AC-1C83-41BC-8813-015A0E92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50" y="2179337"/>
            <a:ext cx="2892595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EEAB8043-2E9A-4C74-AA40-AB8A4694FE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7450" y="5354279"/>
                <a:ext cx="980564" cy="764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EEAB8043-2E9A-4C74-AA40-AB8A4694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50" y="5354279"/>
                <a:ext cx="980564" cy="764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3EFD6CB6-61CF-4E7A-A71A-116CEEF66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2250" y="5354279"/>
                <a:ext cx="980564" cy="764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3EFD6CB6-61CF-4E7A-A71A-116CEEF6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250" y="5354279"/>
                <a:ext cx="980564" cy="7643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269C958E-FC62-4A77-B079-71253CE4F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34" y="2179337"/>
            <a:ext cx="287582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5F5C226F-80EB-4603-AB95-3FA79BD8F6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9850" y="5354279"/>
                <a:ext cx="980564" cy="764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5F5C226F-80EB-4603-AB95-3FA79BD8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850" y="5354279"/>
                <a:ext cx="980564" cy="7643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5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99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and open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problems</a:t>
            </a:r>
            <a:endParaRPr lang="en-US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984" y="1539898"/>
                <a:ext cx="10901781" cy="1176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b="1" dirty="0">
                    <a:solidFill>
                      <a:srgbClr val="D42C3C"/>
                    </a:solidFill>
                  </a:rPr>
                  <a:t>OPEN 1: 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Extend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connected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our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lower</a:t>
                </a:r>
                <a:r>
                  <a:rPr lang="it-IT" dirty="0">
                    <a:solidFill>
                      <a:srgbClr val="0070C0"/>
                    </a:solidFill>
                  </a:rPr>
                  <a:t> bounds 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maximal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graphs</a:t>
                </a:r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r>
                  <a:rPr lang="it-IT" b="1" dirty="0">
                    <a:solidFill>
                      <a:srgbClr val="D42C3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" y="1539898"/>
                <a:ext cx="10901781" cy="1176670"/>
              </a:xfrm>
              <a:prstGeom prst="rect">
                <a:avLst/>
              </a:prstGeom>
              <a:blipFill>
                <a:blip r:embed="rId2"/>
                <a:stretch>
                  <a:fillRect l="-1454" t="-103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983" y="2716568"/>
                <a:ext cx="10430141" cy="23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b="1" dirty="0">
                    <a:solidFill>
                      <a:srgbClr val="D42C3C"/>
                    </a:solidFill>
                  </a:rPr>
                  <a:t>OPEN 2: </a:t>
                </a:r>
                <a:r>
                  <a:rPr lang="it-IT" dirty="0" err="1">
                    <a:solidFill>
                      <a:srgbClr val="0070C0"/>
                    </a:solidFill>
                  </a:rPr>
                  <a:t>When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applied</a:t>
                </a:r>
                <a:r>
                  <a:rPr lang="it-IT" dirty="0">
                    <a:solidFill>
                      <a:srgbClr val="0070C0"/>
                    </a:solidFill>
                  </a:rPr>
                  <a:t> to Tutte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our</a:t>
                </a:r>
                <a:r>
                  <a:rPr lang="it-IT" dirty="0">
                    <a:solidFill>
                      <a:srgbClr val="0070C0"/>
                    </a:solidFill>
                  </a:rPr>
                  <a:t> tight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of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drawings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maximal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becomes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func>
                              <m:func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 </a:t>
                </a:r>
                <a:r>
                  <a:rPr lang="it-IT" dirty="0" err="1">
                    <a:solidFill>
                      <a:srgbClr val="0070C0"/>
                    </a:solidFill>
                  </a:rPr>
                  <a:t>What’s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right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</a:t>
                </a:r>
                <a:r>
                  <a:rPr lang="it-IT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07C7FFF2-0180-4A3B-AA6A-AD45E36C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2716568"/>
                <a:ext cx="10430141" cy="2310233"/>
              </a:xfrm>
              <a:prstGeom prst="rect">
                <a:avLst/>
              </a:prstGeom>
              <a:blipFill>
                <a:blip r:embed="rId3"/>
                <a:stretch>
                  <a:fillRect l="-1520" t="-5277" r="-15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5BEEF691-C00C-42A0-8711-C89B71045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983" y="4844201"/>
                <a:ext cx="11434439" cy="1903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b="1" dirty="0">
                    <a:solidFill>
                      <a:srgbClr val="D42C3C"/>
                    </a:solidFill>
                  </a:rPr>
                  <a:t>OPEN 3: </a:t>
                </a: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lower</a:t>
                </a:r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upper</a:t>
                </a:r>
                <a:r>
                  <a:rPr lang="it-IT" dirty="0">
                    <a:solidFill>
                      <a:srgbClr val="0070C0"/>
                    </a:solidFill>
                  </a:rPr>
                  <a:t> bounds on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of Floater-</a:t>
                </a:r>
                <a:r>
                  <a:rPr lang="it-IT" dirty="0" err="1">
                    <a:solidFill>
                      <a:srgbClr val="0070C0"/>
                    </a:solidFill>
                  </a:rPr>
                  <a:t>Gotsman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morphs</a:t>
                </a:r>
                <a:r>
                  <a:rPr lang="it-IT" dirty="0">
                    <a:solidFill>
                      <a:srgbClr val="0070C0"/>
                    </a:solidFill>
                  </a:rPr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r>
                  <a:rPr lang="it-IT" dirty="0" err="1">
                    <a:solidFill>
                      <a:srgbClr val="0070C0"/>
                    </a:solidFill>
                  </a:rPr>
                  <a:t>What’s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right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</a:t>
                </a:r>
                <a:r>
                  <a:rPr lang="it-IT" dirty="0">
                    <a:solidFill>
                      <a:srgbClr val="0070C0"/>
                    </a:solidFill>
                  </a:rPr>
                  <a:t>?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dependency</a:t>
                </a:r>
                <a:r>
                  <a:rPr lang="it-IT" dirty="0">
                    <a:solidFill>
                      <a:srgbClr val="0070C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in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exponential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function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needed</a:t>
                </a:r>
                <a:r>
                  <a:rPr lang="it-IT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514350" indent="-514350">
                  <a:buFont typeface="+mj-lt"/>
                  <a:buAutoNum type="alphaLcParenR" startAt="3"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5BEEF691-C00C-42A0-8711-C89B71045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4844201"/>
                <a:ext cx="11434439" cy="1903340"/>
              </a:xfrm>
              <a:prstGeom prst="rect">
                <a:avLst/>
              </a:prstGeom>
              <a:blipFill>
                <a:blip r:embed="rId4"/>
                <a:stretch>
                  <a:fillRect l="-1387" t="-6731" r="-1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2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Tutte’s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embedding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25" y="1552253"/>
                <a:ext cx="9984827" cy="4134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each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with neighborhood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and degree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 smtClean="0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i="1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solidFill>
                                          <a:srgbClr val="D42C3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solidFill>
                                          <a:srgbClr val="D42C3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 smtClean="0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i="1">
                                    <a:solidFill>
                                      <a:srgbClr val="D42C3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solidFill>
                                          <a:srgbClr val="D42C3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solidFill>
                                          <a:srgbClr val="D42C3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25" y="1552253"/>
                <a:ext cx="9984827" cy="4134168"/>
              </a:xfrm>
              <a:blipFill>
                <a:blip r:embed="rId2"/>
                <a:stretch>
                  <a:fillRect l="-1587" t="-29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A3B4603-5BCF-48E7-A547-E34B377E7B21}"/>
              </a:ext>
            </a:extLst>
          </p:cNvPr>
          <p:cNvSpPr txBox="1">
            <a:spLocks/>
          </p:cNvSpPr>
          <p:nvPr/>
        </p:nvSpPr>
        <p:spPr>
          <a:xfrm>
            <a:off x="735725" y="5818695"/>
            <a:ext cx="9984827" cy="65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>
                <a:solidFill>
                  <a:srgbClr val="0070C0"/>
                </a:solidFill>
              </a:rPr>
              <a:t>Spurred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0070C0"/>
                </a:solidFill>
              </a:rPr>
              <a:t>research</a:t>
            </a:r>
            <a:r>
              <a:rPr lang="it-IT" dirty="0">
                <a:solidFill>
                  <a:srgbClr val="0070C0"/>
                </a:solidFill>
              </a:rPr>
              <a:t> on </a:t>
            </a:r>
            <a:r>
              <a:rPr lang="it-IT" dirty="0">
                <a:solidFill>
                  <a:srgbClr val="F8A208"/>
                </a:solidFill>
              </a:rPr>
              <a:t>force-</a:t>
            </a:r>
            <a:r>
              <a:rPr lang="it-IT" dirty="0" err="1">
                <a:solidFill>
                  <a:srgbClr val="F8A208"/>
                </a:solidFill>
              </a:rPr>
              <a:t>directed</a:t>
            </a:r>
            <a:r>
              <a:rPr lang="it-IT" dirty="0">
                <a:solidFill>
                  <a:srgbClr val="F8A208"/>
                </a:solidFill>
              </a:rPr>
              <a:t> </a:t>
            </a:r>
            <a:r>
              <a:rPr lang="it-IT" dirty="0" err="1">
                <a:solidFill>
                  <a:srgbClr val="F8A208"/>
                </a:solidFill>
              </a:rPr>
              <a:t>methods</a:t>
            </a:r>
            <a:endParaRPr lang="en-US" dirty="0">
              <a:solidFill>
                <a:srgbClr val="F8A208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2EDC2E-6F11-494B-88F9-34F19819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25363"/>
            <a:ext cx="10066892" cy="701101"/>
          </a:xfrm>
          <a:prstGeom prst="rect">
            <a:avLst/>
          </a:prstGeom>
        </p:spPr>
      </p:pic>
      <p:pic>
        <p:nvPicPr>
          <p:cNvPr id="9" name="Immagine 8" descr="Immagine che contiene uomo, persona, parete, occhiali&#10;&#10;Descrizione generata automaticamente">
            <a:extLst>
              <a:ext uri="{FF2B5EF4-FFF2-40B4-BE49-F238E27FC236}">
                <a16:creationId xmlns:a16="http://schemas.microsoft.com/office/drawing/2014/main" id="{F4A39352-D9A8-40F4-B351-82EC6780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78" y="244878"/>
            <a:ext cx="878036" cy="12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C448D-0072-4935-9847-A1C43690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kern="1200" dirty="0">
                <a:solidFill>
                  <a:srgbClr val="D42C3C"/>
                </a:solidFill>
                <a:latin typeface="+mj-lt"/>
                <a:ea typeface="+mj-ea"/>
                <a:cs typeface="+mj-cs"/>
              </a:rPr>
              <a:t>Thanks for your attention!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magine 27" descr="Immagine che contiene uomo, persona, parete, occhiali&#10;&#10;Descrizione generata automaticamente">
            <a:extLst>
              <a:ext uri="{FF2B5EF4-FFF2-40B4-BE49-F238E27FC236}">
                <a16:creationId xmlns:a16="http://schemas.microsoft.com/office/drawing/2014/main" id="{D44A80A3-54D4-4D3C-8FA4-28ADA3052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7" r="-3" b="3414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Immagine 4" descr="Immagine che contiene parete, persona, interni, uomo&#10;&#10;Descrizione generata automaticamente">
            <a:extLst>
              <a:ext uri="{FF2B5EF4-FFF2-40B4-BE49-F238E27FC236}">
                <a16:creationId xmlns:a16="http://schemas.microsoft.com/office/drawing/2014/main" id="{2C1D9F91-B5BD-44F3-BFE4-5394A637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r="-1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erba, esterni, persona, arancia&#10;&#10;Descrizione generata automaticamente">
            <a:extLst>
              <a:ext uri="{FF2B5EF4-FFF2-40B4-BE49-F238E27FC236}">
                <a16:creationId xmlns:a16="http://schemas.microsoft.com/office/drawing/2014/main" id="{C55A75E5-2110-4471-9716-CDF59B955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6" r="-2" b="2068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B0D0BD0A-4926-40F7-BA61-DF1C46A060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r="-4" b="4850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 descr="Immagine che contiene parete, uomo, persona, indossando&#10;&#10;Descrizione generata automaticamente">
            <a:extLst>
              <a:ext uri="{FF2B5EF4-FFF2-40B4-BE49-F238E27FC236}">
                <a16:creationId xmlns:a16="http://schemas.microsoft.com/office/drawing/2014/main" id="{3A929AAD-A759-43F5-917E-D1C28D030F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22170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162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Floater’s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embedding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23" y="1552253"/>
                <a:ext cx="10515599" cy="4134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each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internal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and </a:t>
                </a:r>
                <a:r>
                  <a:rPr lang="it-IT" dirty="0" err="1">
                    <a:solidFill>
                      <a:srgbClr val="0070C0"/>
                    </a:solidFill>
                  </a:rPr>
                  <a:t>any</a:t>
                </a:r>
                <a:r>
                  <a:rPr lang="it-IT" dirty="0">
                    <a:solidFill>
                      <a:srgbClr val="0070C0"/>
                    </a:solidFill>
                  </a:rPr>
                  <a:t> vertex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</a:t>
                </a:r>
                <a:r>
                  <a:rPr lang="it-IT" dirty="0" err="1">
                    <a:solidFill>
                      <a:srgbClr val="0070C0"/>
                    </a:solidFill>
                  </a:rPr>
                  <a:t>any</a:t>
                </a:r>
                <a:r>
                  <a:rPr lang="it-IT" dirty="0">
                    <a:solidFill>
                      <a:srgbClr val="0070C0"/>
                    </a:solidFill>
                  </a:rPr>
                  <a:t> positive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such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𝑣𝑢</m:t>
                            </m:r>
                          </m:sub>
                        </m:sSub>
                      </m:e>
                    </m:nary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r>
                  <a:rPr lang="it-IT" dirty="0" err="1">
                    <a:solidFill>
                      <a:srgbClr val="0070C0"/>
                    </a:solidFill>
                  </a:rPr>
                  <a:t>Then</a:t>
                </a:r>
                <a:r>
                  <a:rPr lang="it-IT" dirty="0">
                    <a:solidFill>
                      <a:srgbClr val="0070C0"/>
                    </a:solidFill>
                  </a:rPr>
                  <a:t> the system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i="1" smtClean="0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𝑣𝑢</m:t>
                            </m:r>
                          </m:sub>
                        </m:sSub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i="1" smtClean="0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D42C3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𝑣𝑢</m:t>
                            </m:r>
                          </m:sub>
                        </m:s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admits a unique solution, which corresponds to a convex straight-line drawing of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93DF74-0564-4B1D-8EE4-47444346B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23" y="1552253"/>
                <a:ext cx="10515599" cy="4134168"/>
              </a:xfrm>
              <a:blipFill>
                <a:blip r:embed="rId2"/>
                <a:stretch>
                  <a:fillRect l="-1507" t="-29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Immagine 8" descr="Immagine che contiene parete, persona, interni, uomo&#10;&#10;Descrizione generata automaticamente">
            <a:extLst>
              <a:ext uri="{FF2B5EF4-FFF2-40B4-BE49-F238E27FC236}">
                <a16:creationId xmlns:a16="http://schemas.microsoft.com/office/drawing/2014/main" id="{D23E05B6-21C6-4C06-A4B5-72B1A75E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66" y="314149"/>
            <a:ext cx="927522" cy="12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Floater’s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embedding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algorithm</a:t>
            </a:r>
            <a:endParaRPr lang="it-IT" dirty="0">
              <a:solidFill>
                <a:srgbClr val="D42C3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EC6D32-B6A7-4B6C-8FF1-76F21D52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1" y="1790951"/>
            <a:ext cx="10172636" cy="676643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DFEEEC2-7DD5-44AE-AE9A-6CFA6D20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11" y="2619261"/>
            <a:ext cx="10610963" cy="118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0070C0"/>
                </a:solidFill>
              </a:rPr>
              <a:t>Used</a:t>
            </a:r>
            <a:r>
              <a:rPr lang="it-IT" dirty="0">
                <a:solidFill>
                  <a:srgbClr val="0070C0"/>
                </a:solidFill>
              </a:rPr>
              <a:t> for </a:t>
            </a:r>
            <a:r>
              <a:rPr lang="en-US" dirty="0">
                <a:solidFill>
                  <a:srgbClr val="0070C0"/>
                </a:solidFill>
              </a:rPr>
              <a:t>surface parameterization and reconstruction in computer graphics, in multiresolution problems, …</a:t>
            </a:r>
          </a:p>
        </p:txBody>
      </p:sp>
      <p:pic>
        <p:nvPicPr>
          <p:cNvPr id="10" name="Immagine 9" descr="Immagine che contiene parete, persona, interni, uomo&#10;&#10;Descrizione generata automaticamente">
            <a:extLst>
              <a:ext uri="{FF2B5EF4-FFF2-40B4-BE49-F238E27FC236}">
                <a16:creationId xmlns:a16="http://schemas.microsoft.com/office/drawing/2014/main" id="{DD9CFF78-79B3-44DC-991B-9DE67C4FC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0" y="313200"/>
            <a:ext cx="927522" cy="1238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3790DF07-0731-475C-B645-B6168FD54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290" y="4617202"/>
                <a:ext cx="11794552" cy="1393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i="1" dirty="0" err="1">
                    <a:solidFill>
                      <a:srgbClr val="C00000"/>
                    </a:solidFill>
                  </a:rPr>
                  <a:t>Theorem</a:t>
                </a:r>
                <a:r>
                  <a:rPr lang="it-IT" i="1" dirty="0">
                    <a:solidFill>
                      <a:srgbClr val="C00000"/>
                    </a:solidFill>
                  </a:rPr>
                  <a:t> F: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F8A208"/>
                    </a:solidFill>
                  </a:rPr>
                  <a:t>Every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convex</a:t>
                </a:r>
                <a:r>
                  <a:rPr lang="it-IT" dirty="0">
                    <a:solidFill>
                      <a:srgbClr val="0070C0"/>
                    </a:solidFill>
                  </a:rPr>
                  <a:t> planar </a:t>
                </a:r>
                <a:r>
                  <a:rPr lang="it-IT" dirty="0" err="1">
                    <a:solidFill>
                      <a:srgbClr val="0070C0"/>
                    </a:solidFill>
                  </a:rPr>
                  <a:t>straight</a:t>
                </a:r>
                <a:r>
                  <a:rPr lang="it-IT" dirty="0">
                    <a:solidFill>
                      <a:srgbClr val="0070C0"/>
                    </a:solidFill>
                  </a:rPr>
                  <a:t>-line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of a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-connected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a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, 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suitable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Segnaposto contenuto 2">
                <a:extLst>
                  <a:ext uri="{FF2B5EF4-FFF2-40B4-BE49-F238E27FC236}">
                    <a16:creationId xmlns:a16="http://schemas.microsoft.com/office/drawing/2014/main" id="{3790DF07-0731-475C-B645-B6168FD54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4617202"/>
                <a:ext cx="11794552" cy="1393422"/>
              </a:xfrm>
              <a:prstGeom prst="rect">
                <a:avLst/>
              </a:prstGeom>
              <a:blipFill>
                <a:blip r:embed="rId4"/>
                <a:stretch>
                  <a:fillRect l="-1292" t="-8734" r="-2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629120B-9160-4623-9EFD-0031A4A6033D}"/>
              </a:ext>
            </a:extLst>
          </p:cNvPr>
          <p:cNvSpPr txBox="1">
            <a:spLocks/>
          </p:cNvSpPr>
          <p:nvPr/>
        </p:nvSpPr>
        <p:spPr>
          <a:xfrm>
            <a:off x="294290" y="3765937"/>
            <a:ext cx="11794552" cy="9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rgbClr val="C00000"/>
                </a:solidFill>
              </a:rPr>
              <a:t>Definition: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i="1" dirty="0">
                <a:solidFill>
                  <a:srgbClr val="0070C0"/>
                </a:solidFill>
              </a:rPr>
              <a:t>Tutte </a:t>
            </a:r>
            <a:r>
              <a:rPr lang="it-IT" i="1" dirty="0" err="1">
                <a:solidFill>
                  <a:srgbClr val="0070C0"/>
                </a:solidFill>
              </a:rPr>
              <a:t>drawings</a:t>
            </a:r>
            <a:r>
              <a:rPr lang="it-IT" i="1" dirty="0">
                <a:solidFill>
                  <a:srgbClr val="0070C0"/>
                </a:solidFill>
              </a:rPr>
              <a:t> and Floater </a:t>
            </a:r>
            <a:r>
              <a:rPr lang="it-IT" i="1" dirty="0" err="1">
                <a:solidFill>
                  <a:srgbClr val="0070C0"/>
                </a:solidFill>
              </a:rPr>
              <a:t>drawings</a:t>
            </a:r>
            <a:r>
              <a:rPr lang="it-IT" i="1" dirty="0">
                <a:solidFill>
                  <a:srgbClr val="0070C0"/>
                </a:solidFill>
              </a:rPr>
              <a:t>!</a:t>
            </a:r>
            <a:r>
              <a:rPr lang="it-IT" dirty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study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DFEEEC2-7DD5-44AE-AE9A-6CFA6D20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24" y="1987545"/>
            <a:ext cx="11205420" cy="809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How good/</a:t>
            </a:r>
            <a:r>
              <a:rPr lang="it-IT" dirty="0" err="1">
                <a:solidFill>
                  <a:srgbClr val="0070C0"/>
                </a:solidFill>
              </a:rPr>
              <a:t>bad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FFC000"/>
                </a:solidFill>
              </a:rPr>
              <a:t>resolution</a:t>
            </a:r>
            <a:r>
              <a:rPr lang="it-IT" dirty="0">
                <a:solidFill>
                  <a:srgbClr val="0070C0"/>
                </a:solidFill>
              </a:rPr>
              <a:t> of Tutte and Floater </a:t>
            </a:r>
            <a:r>
              <a:rPr lang="it-IT" dirty="0" err="1">
                <a:solidFill>
                  <a:srgbClr val="0070C0"/>
                </a:solidFill>
              </a:rPr>
              <a:t>drawings</a:t>
            </a:r>
            <a:r>
              <a:rPr lang="it-IT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A818E5F-CC1E-447F-97B1-4A46383D08E5}"/>
              </a:ext>
            </a:extLst>
          </p:cNvPr>
          <p:cNvSpPr txBox="1">
            <a:spLocks/>
          </p:cNvSpPr>
          <p:nvPr/>
        </p:nvSpPr>
        <p:spPr>
          <a:xfrm>
            <a:off x="515524" y="2998710"/>
            <a:ext cx="10610963" cy="299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rgbClr val="C00000"/>
                </a:solidFill>
              </a:rPr>
              <a:t>Definition: </a:t>
            </a:r>
            <a:r>
              <a:rPr lang="it-IT" dirty="0">
                <a:solidFill>
                  <a:srgbClr val="0070C0"/>
                </a:solidFill>
              </a:rPr>
              <a:t>The </a:t>
            </a:r>
            <a:r>
              <a:rPr lang="it-IT" i="1" dirty="0" err="1">
                <a:solidFill>
                  <a:srgbClr val="0070C0"/>
                </a:solidFill>
              </a:rPr>
              <a:t>resolution</a:t>
            </a:r>
            <a:r>
              <a:rPr lang="it-IT" dirty="0">
                <a:solidFill>
                  <a:srgbClr val="0070C0"/>
                </a:solidFill>
              </a:rPr>
              <a:t> of a planar </a:t>
            </a:r>
            <a:r>
              <a:rPr lang="it-IT" dirty="0" err="1">
                <a:solidFill>
                  <a:srgbClr val="0070C0"/>
                </a:solidFill>
              </a:rPr>
              <a:t>straight</a:t>
            </a:r>
            <a:r>
              <a:rPr lang="it-IT" dirty="0">
                <a:solidFill>
                  <a:srgbClr val="0070C0"/>
                </a:solidFill>
              </a:rPr>
              <a:t>-line </a:t>
            </a:r>
            <a:r>
              <a:rPr lang="it-IT" dirty="0" err="1">
                <a:solidFill>
                  <a:srgbClr val="0070C0"/>
                </a:solidFill>
              </a:rPr>
              <a:t>drawing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70C0"/>
                </a:solidFill>
              </a:rPr>
              <a:t> the ratio </a:t>
            </a:r>
            <a:r>
              <a:rPr lang="it-IT" dirty="0" err="1">
                <a:solidFill>
                  <a:srgbClr val="0070C0"/>
                </a:solidFill>
              </a:rPr>
              <a:t>between</a:t>
            </a:r>
            <a:r>
              <a:rPr lang="it-IT" dirty="0">
                <a:solidFill>
                  <a:srgbClr val="0070C0"/>
                </a:solidFill>
              </a:rPr>
              <a:t> the minimum and maximum </a:t>
            </a:r>
            <a:r>
              <a:rPr lang="it-IT" dirty="0" err="1">
                <a:solidFill>
                  <a:srgbClr val="0070C0"/>
                </a:solidFill>
              </a:rPr>
              <a:t>Euclidean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distances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between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two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ʽʽseparatedʼʼ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geometric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objects</a:t>
            </a:r>
            <a:r>
              <a:rPr lang="it-IT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distinct vertices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non-adjacent edges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vertex and a non-incident edge</a:t>
            </a:r>
          </a:p>
        </p:txBody>
      </p:sp>
      <p:pic>
        <p:nvPicPr>
          <p:cNvPr id="11" name="Immagine 10" descr="Immagine che contiene parete, uomo, persona, indossando&#10;&#10;Descrizione generata automaticamente">
            <a:extLst>
              <a:ext uri="{FF2B5EF4-FFF2-40B4-BE49-F238E27FC236}">
                <a16:creationId xmlns:a16="http://schemas.microsoft.com/office/drawing/2014/main" id="{8AD9506D-9B43-4809-98EB-18BD838C4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05" y="395505"/>
            <a:ext cx="2099255" cy="1264801"/>
          </a:xfrm>
          <a:prstGeom prst="rect">
            <a:avLst/>
          </a:prstGeom>
        </p:spPr>
      </p:pic>
      <p:pic>
        <p:nvPicPr>
          <p:cNvPr id="13" name="Immagine 12" descr="Immagine che contiene erba, esterni, persona, arancia&#10;&#10;Descrizione generata automaticamente">
            <a:extLst>
              <a:ext uri="{FF2B5EF4-FFF2-40B4-BE49-F238E27FC236}">
                <a16:creationId xmlns:a16="http://schemas.microsoft.com/office/drawing/2014/main" id="{E14EB8C8-5F90-4AD5-9657-B6929E04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43" y="163653"/>
            <a:ext cx="1067627" cy="16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State of the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524" y="1553632"/>
                <a:ext cx="11350654" cy="1875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For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every</a:t>
                </a:r>
                <a:r>
                  <a:rPr lang="it-IT" dirty="0">
                    <a:solidFill>
                      <a:srgbClr val="0070C0"/>
                    </a:solidFill>
                  </a:rPr>
                  <a:t> large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</a:t>
                </a:r>
                <a:r>
                  <a:rPr lang="it-IT" dirty="0" err="1">
                    <a:solidFill>
                      <a:srgbClr val="0070C0"/>
                    </a:solidFill>
                  </a:rPr>
                  <a:t>there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exists</a:t>
                </a:r>
                <a:r>
                  <a:rPr lang="it-IT" dirty="0">
                    <a:solidFill>
                      <a:srgbClr val="0070C0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-vertex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whose</a:t>
                </a:r>
                <a:r>
                  <a:rPr lang="it-IT" dirty="0">
                    <a:solidFill>
                      <a:srgbClr val="0070C0"/>
                    </a:solidFill>
                  </a:rPr>
                  <a:t> Tutte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has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smaller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equal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, for some </a:t>
                </a:r>
                <a:r>
                  <a:rPr lang="it-IT" dirty="0" err="1">
                    <a:solidFill>
                      <a:srgbClr val="0070C0"/>
                    </a:solidFill>
                  </a:rPr>
                  <a:t>constant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sz="1800" dirty="0">
                    <a:solidFill>
                      <a:prstClr val="black"/>
                    </a:solidFill>
                  </a:rPr>
                  <a:t>[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Eades</a:t>
                </a:r>
                <a:r>
                  <a:rPr lang="it-IT" sz="1800" dirty="0">
                    <a:solidFill>
                      <a:prstClr val="black"/>
                    </a:solidFill>
                  </a:rPr>
                  <a:t> and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Garvan</a:t>
                </a:r>
                <a:r>
                  <a:rPr lang="it-IT" sz="1800" dirty="0">
                    <a:solidFill>
                      <a:prstClr val="black"/>
                    </a:solidFill>
                  </a:rPr>
                  <a:t>, GD 2005] [Chambers,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Eppstein</a:t>
                </a:r>
                <a:r>
                  <a:rPr lang="it-IT" sz="1800" dirty="0">
                    <a:solidFill>
                      <a:prstClr val="black"/>
                    </a:solidFill>
                  </a:rPr>
                  <a:t>,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Goodrich</a:t>
                </a:r>
                <a:r>
                  <a:rPr lang="it-IT" sz="1800" dirty="0">
                    <a:solidFill>
                      <a:prstClr val="black"/>
                    </a:solidFill>
                  </a:rPr>
                  <a:t>, and L</a:t>
                </a:r>
                <a:r>
                  <a:rPr lang="az-Cyrl-AZ" sz="1800" dirty="0">
                    <a:solidFill>
                      <a:prstClr val="black"/>
                    </a:solidFill>
                  </a:rPr>
                  <a:t>ӧ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ffler</a:t>
                </a:r>
                <a:r>
                  <a:rPr lang="it-IT" sz="1800" dirty="0">
                    <a:solidFill>
                      <a:prstClr val="black"/>
                    </a:solidFill>
                  </a:rPr>
                  <a:t>, JGAA 2012]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CDFEEEC2-7DD5-44AE-AE9A-6CFA6D205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524" y="1553632"/>
                <a:ext cx="11350654" cy="1875368"/>
              </a:xfrm>
              <a:blipFill>
                <a:blip r:embed="rId2"/>
                <a:stretch>
                  <a:fillRect l="-1396" t="-6494" r="-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4902A5B-9BAB-40B2-8B19-CA230DFF0F1F}"/>
              </a:ext>
            </a:extLst>
          </p:cNvPr>
          <p:cNvSpPr txBox="1">
            <a:spLocks/>
          </p:cNvSpPr>
          <p:nvPr/>
        </p:nvSpPr>
        <p:spPr>
          <a:xfrm>
            <a:off x="515524" y="3954725"/>
            <a:ext cx="1120542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70C0"/>
                </a:solidFill>
              </a:rPr>
              <a:t> the </a:t>
            </a:r>
            <a:r>
              <a:rPr lang="it-IT" dirty="0" err="1">
                <a:solidFill>
                  <a:srgbClr val="0070C0"/>
                </a:solidFill>
              </a:rPr>
              <a:t>resolution</a:t>
            </a:r>
            <a:r>
              <a:rPr lang="it-IT" dirty="0">
                <a:solidFill>
                  <a:srgbClr val="0070C0"/>
                </a:solidFill>
              </a:rPr>
              <a:t> of Tutte and Floater </a:t>
            </a:r>
            <a:r>
              <a:rPr lang="it-IT" dirty="0" err="1">
                <a:solidFill>
                  <a:srgbClr val="0070C0"/>
                </a:solidFill>
              </a:rPr>
              <a:t>drawings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F8A208"/>
                </a:solidFill>
              </a:rPr>
              <a:t>finite</a:t>
            </a:r>
            <a:r>
              <a:rPr lang="it-IT" dirty="0">
                <a:solidFill>
                  <a:srgbClr val="0070C0"/>
                </a:solidFill>
              </a:rPr>
              <a:t> (can </a:t>
            </a:r>
            <a:r>
              <a:rPr lang="it-IT" dirty="0" err="1">
                <a:solidFill>
                  <a:srgbClr val="0070C0"/>
                </a:solidFill>
              </a:rPr>
              <a:t>it</a:t>
            </a:r>
            <a:r>
              <a:rPr lang="it-IT" dirty="0">
                <a:solidFill>
                  <a:srgbClr val="0070C0"/>
                </a:solidFill>
              </a:rPr>
              <a:t> be </a:t>
            </a:r>
            <a:r>
              <a:rPr lang="it-IT" dirty="0" err="1">
                <a:solidFill>
                  <a:srgbClr val="0070C0"/>
                </a:solidFill>
              </a:rPr>
              <a:t>expressed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as</a:t>
            </a:r>
            <a:r>
              <a:rPr lang="it-IT" dirty="0">
                <a:solidFill>
                  <a:srgbClr val="0070C0"/>
                </a:solidFill>
              </a:rPr>
              <a:t> a </a:t>
            </a:r>
            <a:r>
              <a:rPr lang="it-IT" dirty="0" err="1">
                <a:solidFill>
                  <a:srgbClr val="0070C0"/>
                </a:solidFill>
              </a:rPr>
              <a:t>function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natural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parameters</a:t>
            </a:r>
            <a:r>
              <a:rPr lang="it-IT" dirty="0">
                <a:solidFill>
                  <a:srgbClr val="0070C0"/>
                </a:solidFill>
              </a:rPr>
              <a:t>)?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6FB6E92-E6C2-4A37-9F14-6DE378652153}"/>
              </a:ext>
            </a:extLst>
          </p:cNvPr>
          <p:cNvSpPr txBox="1">
            <a:spLocks/>
          </p:cNvSpPr>
          <p:nvPr/>
        </p:nvSpPr>
        <p:spPr>
          <a:xfrm>
            <a:off x="602913" y="2474279"/>
            <a:ext cx="5057026" cy="7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448" y="757817"/>
                <a:ext cx="11696581" cy="26711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i="1" dirty="0">
                    <a:solidFill>
                      <a:srgbClr val="C00000"/>
                    </a:solidFill>
                  </a:rPr>
                  <a:t>Theorem 1: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resolution</a:t>
                </a:r>
                <a:r>
                  <a:rPr lang="it-IT" dirty="0">
                    <a:solidFill>
                      <a:srgbClr val="0070C0"/>
                    </a:solidFill>
                  </a:rPr>
                  <a:t> of a Floater </a:t>
                </a:r>
                <a:r>
                  <a:rPr lang="it-IT" dirty="0" err="1">
                    <a:solidFill>
                      <a:srgbClr val="0070C0"/>
                    </a:solidFill>
                  </a:rPr>
                  <a:t>drawing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of an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-vertex </a:t>
                </a:r>
                <a:r>
                  <a:rPr lang="it-IT" dirty="0" err="1">
                    <a:solidFill>
                      <a:srgbClr val="0070C0"/>
                    </a:solidFill>
                  </a:rPr>
                  <a:t>maximal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plane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larger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equal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resolution of the triangle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bounding the outer face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smallest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coefficient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over all pairs of neighbors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Segnaposto contenuto 2">
                <a:extLst>
                  <a:ext uri="{FF2B5EF4-FFF2-40B4-BE49-F238E27FC236}">
                    <a16:creationId xmlns:a16="http://schemas.microsoft.com/office/drawing/2014/main" id="{6629120B-9160-4623-9EFD-0031A4A6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8" y="757817"/>
                <a:ext cx="11696581" cy="2671183"/>
              </a:xfrm>
              <a:prstGeom prst="rect">
                <a:avLst/>
              </a:prstGeom>
              <a:blipFill>
                <a:blip r:embed="rId2"/>
                <a:stretch>
                  <a:fillRect l="-1303" t="-4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5C6B45BC-C996-4B36-8254-9F0D6D00F2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447" y="3238664"/>
                <a:ext cx="11696581" cy="1528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bound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tight! </a:t>
                </a:r>
              </a:p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(for the class of </a:t>
                </a:r>
                <a:r>
                  <a:rPr lang="it-IT" dirty="0" err="1">
                    <a:solidFill>
                      <a:srgbClr val="0070C0"/>
                    </a:solidFill>
                  </a:rPr>
                  <a:t>graphs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presented</a:t>
                </a:r>
                <a:r>
                  <a:rPr lang="it-IT" dirty="0">
                    <a:solidFill>
                      <a:srgbClr val="0070C0"/>
                    </a:solidFill>
                  </a:rPr>
                  <a:t> by </a:t>
                </a:r>
                <a:r>
                  <a:rPr lang="it-IT" sz="1800" dirty="0">
                    <a:solidFill>
                      <a:prstClr val="black"/>
                    </a:solidFill>
                  </a:rPr>
                  <a:t>[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Eades</a:t>
                </a:r>
                <a:r>
                  <a:rPr lang="it-IT" sz="1800" dirty="0">
                    <a:solidFill>
                      <a:prstClr val="black"/>
                    </a:solidFill>
                  </a:rPr>
                  <a:t> and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Garvan</a:t>
                </a:r>
                <a:r>
                  <a:rPr lang="it-IT" sz="1800" dirty="0">
                    <a:solidFill>
                      <a:prstClr val="black"/>
                    </a:solidFill>
                  </a:rPr>
                  <a:t>, GD 2005] </a:t>
                </a:r>
                <a:r>
                  <a:rPr lang="it-IT" dirty="0">
                    <a:solidFill>
                      <a:srgbClr val="0070C0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5C6B45BC-C996-4B36-8254-9F0D6D00F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7" y="3238664"/>
                <a:ext cx="11696581" cy="1528645"/>
              </a:xfrm>
              <a:prstGeom prst="rect">
                <a:avLst/>
              </a:prstGeom>
              <a:blipFill>
                <a:blip r:embed="rId3"/>
                <a:stretch>
                  <a:fillRect l="-1303" t="-6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cielo, esterni, linea, giorno&#10;&#10;Descrizione generata automaticamente">
            <a:extLst>
              <a:ext uri="{FF2B5EF4-FFF2-40B4-BE49-F238E27FC236}">
                <a16:creationId xmlns:a16="http://schemas.microsoft.com/office/drawing/2014/main" id="{4B7B3BBC-051F-44E5-9E58-B7AFE3DB1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4402610"/>
            <a:ext cx="3569951" cy="20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C152F-C75E-46CC-AF0C-FB79BC76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11855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A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geometric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topological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D42C3C"/>
                </a:solidFill>
                <a:latin typeface="+mn-lt"/>
                <a:ea typeface="+mn-ea"/>
                <a:cs typeface="+mn-cs"/>
              </a:rPr>
              <a:t>proof</a:t>
            </a:r>
            <a:r>
              <a:rPr lang="it-IT" dirty="0">
                <a:solidFill>
                  <a:srgbClr val="D42C3C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84" y="1317524"/>
                <a:ext cx="8403454" cy="12392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 err="1">
                    <a:solidFill>
                      <a:srgbClr val="0070C0"/>
                    </a:solidFill>
                  </a:rPr>
                  <a:t>Let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be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smallest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distance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between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geometric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separated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objects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C9B977CD-A32E-4A59-9115-3B8EA1CF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4" y="1317524"/>
                <a:ext cx="8403454" cy="1239245"/>
              </a:xfrm>
              <a:prstGeom prst="rect">
                <a:avLst/>
              </a:prstGeom>
              <a:blipFill>
                <a:blip r:embed="rId2"/>
                <a:stretch>
                  <a:fillRect l="-1813" t="-9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9D39AF1-6F78-4821-B346-10B19163F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83" y="2556770"/>
                <a:ext cx="7210518" cy="990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extent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9D39AF1-6F78-4821-B346-10B19163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3" y="2556770"/>
                <a:ext cx="7210518" cy="990144"/>
              </a:xfrm>
              <a:prstGeom prst="rect">
                <a:avLst/>
              </a:prstGeom>
              <a:blipFill>
                <a:blip r:embed="rId3"/>
                <a:stretch>
                  <a:fillRect l="-2198" t="-4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91571428-EC7A-4769-A96E-DF2E4C55E7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81" y="3573776"/>
                <a:ext cx="11590537" cy="12392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2"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extent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den>
                    </m:f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91571428-EC7A-4769-A96E-DF2E4C55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1" y="3573776"/>
                <a:ext cx="11590537" cy="1239245"/>
              </a:xfrm>
              <a:prstGeom prst="rect">
                <a:avLst/>
              </a:prstGeom>
              <a:blipFill>
                <a:blip r:embed="rId4"/>
                <a:stretch>
                  <a:fillRect l="-1367" t="-1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AE672B95-E8DA-4805-8B87-98245F0EA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582" y="4590783"/>
                <a:ext cx="11285374" cy="1421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→ The </a:t>
                </a:r>
                <a:r>
                  <a:rPr lang="it-IT" dirty="0" err="1">
                    <a:solidFill>
                      <a:srgbClr val="0070C0"/>
                    </a:solidFill>
                  </a:rPr>
                  <a:t>largest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distance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between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geometric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separated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objects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>
                    <a:solidFill>
                      <a:srgbClr val="0070C0"/>
                    </a:solidFill>
                  </a:rPr>
                  <a:t>is</a:t>
                </a:r>
                <a:r>
                  <a:rPr lang="it-IT" dirty="0">
                    <a:solidFill>
                      <a:srgbClr val="0070C0"/>
                    </a:solidFill>
                  </a:rPr>
                  <a:t> in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den>
                    </m:f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AE672B95-E8DA-4805-8B87-98245F0EA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2" y="4590783"/>
                <a:ext cx="11285374" cy="1421210"/>
              </a:xfrm>
              <a:prstGeom prst="rect">
                <a:avLst/>
              </a:prstGeom>
              <a:blipFill>
                <a:blip r:embed="rId5"/>
                <a:stretch>
                  <a:fillRect l="-1350" t="-90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3D78447-4C9A-4074-B897-1F31BF49B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07" y="990783"/>
            <a:ext cx="3588424" cy="360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A62AA2-013C-44CD-A762-6A7EF761F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00" y="990000"/>
            <a:ext cx="36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81C90410-A150-4EA7-B1CE-9BF32E035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045" y="5856891"/>
                <a:ext cx="11590537" cy="7507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>
                    <a:solidFill>
                      <a:srgbClr val="0070C0"/>
                    </a:solidFill>
                  </a:rPr>
                  <a:t>→ </a:t>
                </a:r>
                <a:r>
                  <a:rPr lang="en-US" dirty="0">
                    <a:solidFill>
                      <a:srgbClr val="0070C0"/>
                    </a:solidFill>
                  </a:rPr>
                  <a:t>The resolution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is </a:t>
                </a:r>
                <a:r>
                  <a:rPr lang="it-IT" dirty="0" err="1">
                    <a:solidFill>
                      <a:srgbClr val="0070C0"/>
                    </a:solidFill>
                  </a:rPr>
                  <a:t>larger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>
                    <a:solidFill>
                      <a:srgbClr val="0070C0"/>
                    </a:solidFill>
                  </a:rPr>
                  <a:t>than</a:t>
                </a:r>
                <a:r>
                  <a:rPr lang="it-IT" dirty="0">
                    <a:solidFill>
                      <a:srgbClr val="0070C0"/>
                    </a:solidFill>
                  </a:rPr>
                  <a:t> or </a:t>
                </a:r>
                <a:r>
                  <a:rPr lang="it-IT" dirty="0" err="1">
                    <a:solidFill>
                      <a:srgbClr val="0070C0"/>
                    </a:solidFill>
                  </a:rPr>
                  <a:t>equal</a:t>
                </a:r>
                <a:r>
                  <a:rPr lang="it-IT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81C90410-A150-4EA7-B1CE-9BF32E03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5856891"/>
                <a:ext cx="11590537" cy="750739"/>
              </a:xfrm>
              <a:prstGeom prst="rect">
                <a:avLst/>
              </a:prstGeom>
              <a:blipFill>
                <a:blip r:embed="rId8"/>
                <a:stretch>
                  <a:fillRect l="-1314" t="-13821" b="-8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8530B4AD-7430-4B7D-9CC6-B232B6E5E4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159" y="2556770"/>
                <a:ext cx="6845270" cy="872230"/>
              </a:xfrm>
              <a:prstGeom prst="rect">
                <a:avLst/>
              </a:prstGeom>
              <a:ln w="38100">
                <a:solidFill>
                  <a:srgbClr val="D42C3C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/>
                </a:pPr>
                <a:r>
                  <a:rPr lang="it-IT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-</a:t>
                </a:r>
                <a:r>
                  <a:rPr lang="it-IT" dirty="0" err="1">
                    <a:solidFill>
                      <a:srgbClr val="0070C0"/>
                    </a:solidFill>
                  </a:rPr>
                  <a:t>extent</a:t>
                </a:r>
                <a:r>
                  <a:rPr lang="it-IT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8530B4AD-7430-4B7D-9CC6-B232B6E5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59" y="2556770"/>
                <a:ext cx="6845270" cy="872230"/>
              </a:xfrm>
              <a:prstGeom prst="rect">
                <a:avLst/>
              </a:prstGeom>
              <a:blipFill>
                <a:blip r:embed="rId10"/>
                <a:stretch>
                  <a:fillRect l="-2128" t="-2667"/>
                </a:stretch>
              </a:blipFill>
              <a:ln w="38100">
                <a:solidFill>
                  <a:srgbClr val="D42C3C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6E7A63AB-D861-4DAD-913C-7E07A2681B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00" y="990000"/>
            <a:ext cx="3590855" cy="36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b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1595</Words>
  <Application>Microsoft Office PowerPoint</Application>
  <PresentationFormat>Widescreen</PresentationFormat>
  <Paragraphs>116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Tema di Office</vt:lpstr>
      <vt:lpstr>From Tutte to Floater and Gotsman: On the Resolution of Planar Straight-line Drawings and Morphs</vt:lpstr>
      <vt:lpstr>Tutte’s embedding algorithm</vt:lpstr>
      <vt:lpstr>Tutte’s embedding algorithm</vt:lpstr>
      <vt:lpstr>Floater’s embedding algorithm</vt:lpstr>
      <vt:lpstr>Floater’s embedding algorithm</vt:lpstr>
      <vt:lpstr>The questions we study</vt:lpstr>
      <vt:lpstr>State of the art</vt:lpstr>
      <vt:lpstr>Presentazione standard di PowerPoint</vt:lpstr>
      <vt:lpstr>A geometric and topological proof!</vt:lpstr>
      <vt:lpstr>First idea: Far away neighbors</vt:lpstr>
      <vt:lpstr>Second idea: Biconnectivity helps</vt:lpstr>
      <vt:lpstr>The y-extent of Γ is at most δ∙(□(64&amp;3/λ))^n</vt:lpstr>
      <vt:lpstr>Base case</vt:lpstr>
      <vt:lpstr>Inductive case</vt:lpstr>
      <vt:lpstr>Inductive case</vt:lpstr>
      <vt:lpstr>Inductive case</vt:lpstr>
      <vt:lpstr>Inductive case</vt:lpstr>
      <vt:lpstr>Inductive case</vt:lpstr>
      <vt:lpstr>Inductive case</vt:lpstr>
      <vt:lpstr>Inductive case</vt:lpstr>
      <vt:lpstr>The y-extent of Γ is at most δ∙(□(64&amp;3/λ))^n</vt:lpstr>
      <vt:lpstr>Morphs</vt:lpstr>
      <vt:lpstr>Floater and Gotsman’s morphing algorithm</vt:lpstr>
      <vt:lpstr>Floater and Gotsman’s morphing algorithm</vt:lpstr>
      <vt:lpstr>Our original motivation</vt:lpstr>
      <vt:lpstr>Presentazione standard di PowerPoint</vt:lpstr>
      <vt:lpstr>Presentazione standard di PowerPoint</vt:lpstr>
      <vt:lpstr>Presentazione standard di PowerPoint</vt:lpstr>
      <vt:lpstr>Conclusions and open problems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Pino</dc:creator>
  <cp:lastModifiedBy>Fabrizio Frati</cp:lastModifiedBy>
  <cp:revision>740</cp:revision>
  <dcterms:created xsi:type="dcterms:W3CDTF">2018-01-02T15:16:42Z</dcterms:created>
  <dcterms:modified xsi:type="dcterms:W3CDTF">2021-09-16T11:06:29Z</dcterms:modified>
</cp:coreProperties>
</file>